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56" r:id="rId2"/>
    <p:sldId id="263" r:id="rId3"/>
    <p:sldId id="261" r:id="rId4"/>
    <p:sldId id="257" r:id="rId5"/>
    <p:sldId id="258" r:id="rId6"/>
    <p:sldId id="259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DF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B58F8-C90F-4E02-A0FF-AF69C6F3A7F0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EB4AB-BE1D-4E52-9D0E-68B3A775E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Orders</a:t>
            </a:r>
            <a:r>
              <a:rPr lang="en-US" baseline="0" dirty="0" smtClean="0"/>
              <a:t> of magnitude </a:t>
            </a:r>
            <a:r>
              <a:rPr lang="en-US" baseline="0" dirty="0" err="1" smtClean="0"/>
              <a:t>magnifaction</a:t>
            </a:r>
            <a:r>
              <a:rPr lang="en-US" baseline="0" dirty="0" smtClean="0"/>
              <a:t> to look at biology. Comparative numbers.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EB4AB-BE1D-4E52-9D0E-68B3A775EFA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Tree:</a:t>
            </a:r>
            <a:r>
              <a:rPr lang="en-US" baseline="0" dirty="0" smtClean="0"/>
              <a:t> 10-100k leaves; neuron: 10-100k synapses; “arbor”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EB4AB-BE1D-4E52-9D0E-68B3A775EFA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3528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"/>
            <a:ext cx="401550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Seeing Your Brain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the brain works across scale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Neurons and Synapses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7964" y="1219200"/>
            <a:ext cx="548263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0386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"/>
          <p:cNvGrpSpPr/>
          <p:nvPr/>
        </p:nvGrpSpPr>
        <p:grpSpPr>
          <a:xfrm>
            <a:off x="457200" y="1605439"/>
            <a:ext cx="6284976" cy="4185761"/>
            <a:chOff x="457200" y="1605439"/>
            <a:chExt cx="6284976" cy="4185761"/>
          </a:xfrm>
        </p:grpSpPr>
        <p:sp>
          <p:nvSpPr>
            <p:cNvPr id="15" name="TextBox 14"/>
            <p:cNvSpPr txBox="1"/>
            <p:nvPr/>
          </p:nvSpPr>
          <p:spPr>
            <a:xfrm>
              <a:off x="457200" y="1605439"/>
              <a:ext cx="2142894" cy="4185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800" dirty="0" smtClean="0"/>
                <a:t> Cell body</a:t>
              </a:r>
            </a:p>
            <a:p>
              <a:pPr lvl="1"/>
              <a:r>
                <a:rPr lang="en-US" sz="2800" dirty="0" smtClean="0"/>
                <a:t>(soma)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2800" dirty="0" smtClean="0"/>
                <a:t>Root</a:t>
              </a:r>
            </a:p>
            <a:p>
              <a:pPr lvl="1"/>
              <a:r>
                <a:rPr lang="en-US" sz="2800" dirty="0" smtClean="0"/>
                <a:t>(Axon)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2800" dirty="0" smtClean="0"/>
                <a:t> Branch</a:t>
              </a:r>
            </a:p>
            <a:p>
              <a:pPr lvl="1"/>
              <a:r>
                <a:rPr lang="en-US" sz="2800" dirty="0" smtClean="0"/>
                <a:t>(Dendrite)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2800" dirty="0" smtClean="0"/>
                <a:t> Connection</a:t>
              </a:r>
            </a:p>
            <a:p>
              <a:pPr lvl="1"/>
              <a:r>
                <a:rPr lang="en-US" sz="2800" dirty="0" smtClean="0"/>
                <a:t>(Synapse)</a:t>
              </a:r>
              <a:endParaRPr lang="en-US" sz="28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109216" y="1680464"/>
              <a:ext cx="2926080" cy="965200"/>
            </a:xfrm>
            <a:custGeom>
              <a:avLst/>
              <a:gdLst>
                <a:gd name="connsiteX0" fmla="*/ 0 w 2926080"/>
                <a:gd name="connsiteY0" fmla="*/ 221488 h 965200"/>
                <a:gd name="connsiteX1" fmla="*/ 1962912 w 2926080"/>
                <a:gd name="connsiteY1" fmla="*/ 123952 h 965200"/>
                <a:gd name="connsiteX2" fmla="*/ 2926080 w 2926080"/>
                <a:gd name="connsiteY2" fmla="*/ 96520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26080" h="965200">
                  <a:moveTo>
                    <a:pt x="0" y="221488"/>
                  </a:moveTo>
                  <a:cubicBezTo>
                    <a:pt x="737616" y="110744"/>
                    <a:pt x="1475232" y="0"/>
                    <a:pt x="1962912" y="123952"/>
                  </a:cubicBezTo>
                  <a:cubicBezTo>
                    <a:pt x="2450592" y="247904"/>
                    <a:pt x="2688336" y="606552"/>
                    <a:pt x="2926080" y="965200"/>
                  </a:cubicBez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450848" y="2670048"/>
              <a:ext cx="2353056" cy="508000"/>
            </a:xfrm>
            <a:custGeom>
              <a:avLst/>
              <a:gdLst>
                <a:gd name="connsiteX0" fmla="*/ 0 w 2353056"/>
                <a:gd name="connsiteY0" fmla="*/ 243840 h 772160"/>
                <a:gd name="connsiteX1" fmla="*/ 1645920 w 2353056"/>
                <a:gd name="connsiteY1" fmla="*/ 731520 h 772160"/>
                <a:gd name="connsiteX2" fmla="*/ 2353056 w 2353056"/>
                <a:gd name="connsiteY2" fmla="*/ 0 h 772160"/>
                <a:gd name="connsiteX0" fmla="*/ 0 w 2353056"/>
                <a:gd name="connsiteY0" fmla="*/ 243840 h 570992"/>
                <a:gd name="connsiteX1" fmla="*/ 1520952 w 2353056"/>
                <a:gd name="connsiteY1" fmla="*/ 530352 h 570992"/>
                <a:gd name="connsiteX2" fmla="*/ 2353056 w 2353056"/>
                <a:gd name="connsiteY2" fmla="*/ 0 h 570992"/>
                <a:gd name="connsiteX0" fmla="*/ 0 w 2353056"/>
                <a:gd name="connsiteY0" fmla="*/ 243840 h 508000"/>
                <a:gd name="connsiteX1" fmla="*/ 1520952 w 2353056"/>
                <a:gd name="connsiteY1" fmla="*/ 454152 h 508000"/>
                <a:gd name="connsiteX2" fmla="*/ 2353056 w 2353056"/>
                <a:gd name="connsiteY2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3056" h="508000">
                  <a:moveTo>
                    <a:pt x="0" y="243840"/>
                  </a:moveTo>
                  <a:cubicBezTo>
                    <a:pt x="626872" y="508000"/>
                    <a:pt x="1128776" y="494792"/>
                    <a:pt x="1520952" y="454152"/>
                  </a:cubicBezTo>
                  <a:cubicBezTo>
                    <a:pt x="1913128" y="413512"/>
                    <a:pt x="2195576" y="345440"/>
                    <a:pt x="2353056" y="0"/>
                  </a:cubicBez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792224" y="2755392"/>
              <a:ext cx="4949952" cy="1402080"/>
            </a:xfrm>
            <a:custGeom>
              <a:avLst/>
              <a:gdLst>
                <a:gd name="connsiteX0" fmla="*/ 0 w 4949952"/>
                <a:gd name="connsiteY0" fmla="*/ 1243584 h 1402080"/>
                <a:gd name="connsiteX1" fmla="*/ 2450592 w 4949952"/>
                <a:gd name="connsiteY1" fmla="*/ 1194816 h 1402080"/>
                <a:gd name="connsiteX2" fmla="*/ 4949952 w 4949952"/>
                <a:gd name="connsiteY2" fmla="*/ 0 h 140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49952" h="1402080">
                  <a:moveTo>
                    <a:pt x="0" y="1243584"/>
                  </a:moveTo>
                  <a:cubicBezTo>
                    <a:pt x="812800" y="1322832"/>
                    <a:pt x="1625600" y="1402080"/>
                    <a:pt x="2450592" y="1194816"/>
                  </a:cubicBezTo>
                  <a:cubicBezTo>
                    <a:pt x="3275584" y="987552"/>
                    <a:pt x="4112768" y="493776"/>
                    <a:pt x="4949952" y="0"/>
                  </a:cubicBez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414016" y="4693920"/>
              <a:ext cx="2401824" cy="534416"/>
            </a:xfrm>
            <a:custGeom>
              <a:avLst/>
              <a:gdLst>
                <a:gd name="connsiteX0" fmla="*/ 0 w 2401824"/>
                <a:gd name="connsiteY0" fmla="*/ 353568 h 534416"/>
                <a:gd name="connsiteX1" fmla="*/ 1328928 w 2401824"/>
                <a:gd name="connsiteY1" fmla="*/ 475488 h 534416"/>
                <a:gd name="connsiteX2" fmla="*/ 2401824 w 2401824"/>
                <a:gd name="connsiteY2" fmla="*/ 0 h 53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01824" h="534416">
                  <a:moveTo>
                    <a:pt x="0" y="353568"/>
                  </a:moveTo>
                  <a:cubicBezTo>
                    <a:pt x="464312" y="443992"/>
                    <a:pt x="928624" y="534416"/>
                    <a:pt x="1328928" y="475488"/>
                  </a:cubicBezTo>
                  <a:cubicBezTo>
                    <a:pt x="1729232" y="416560"/>
                    <a:pt x="2065528" y="208280"/>
                    <a:pt x="2401824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438400" y="4648199"/>
              <a:ext cx="2743200" cy="611463"/>
            </a:xfrm>
            <a:custGeom>
              <a:avLst/>
              <a:gdLst>
                <a:gd name="connsiteX0" fmla="*/ 0 w 2401824"/>
                <a:gd name="connsiteY0" fmla="*/ 353568 h 534416"/>
                <a:gd name="connsiteX1" fmla="*/ 1328928 w 2401824"/>
                <a:gd name="connsiteY1" fmla="*/ 475488 h 534416"/>
                <a:gd name="connsiteX2" fmla="*/ 2401824 w 2401824"/>
                <a:gd name="connsiteY2" fmla="*/ 0 h 534416"/>
                <a:gd name="connsiteX0" fmla="*/ 0 w 2462784"/>
                <a:gd name="connsiteY0" fmla="*/ 0 h 342392"/>
                <a:gd name="connsiteX1" fmla="*/ 1328928 w 2462784"/>
                <a:gd name="connsiteY1" fmla="*/ 121920 h 342392"/>
                <a:gd name="connsiteX2" fmla="*/ 2462784 w 2462784"/>
                <a:gd name="connsiteY2" fmla="*/ 134112 h 342392"/>
                <a:gd name="connsiteX0" fmla="*/ 0 w 2743200"/>
                <a:gd name="connsiteY0" fmla="*/ 419608 h 611463"/>
                <a:gd name="connsiteX1" fmla="*/ 1328928 w 2743200"/>
                <a:gd name="connsiteY1" fmla="*/ 541528 h 611463"/>
                <a:gd name="connsiteX2" fmla="*/ 2743200 w 2743200"/>
                <a:gd name="connsiteY2" fmla="*/ 0 h 61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0" h="611463">
                  <a:moveTo>
                    <a:pt x="0" y="419608"/>
                  </a:moveTo>
                  <a:cubicBezTo>
                    <a:pt x="464312" y="510032"/>
                    <a:pt x="871728" y="611463"/>
                    <a:pt x="1328928" y="541528"/>
                  </a:cubicBezTo>
                  <a:cubicBezTo>
                    <a:pt x="1786128" y="471593"/>
                    <a:pt x="2406904" y="208280"/>
                    <a:pt x="2743200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512567" y="4495800"/>
              <a:ext cx="1557867" cy="765556"/>
            </a:xfrm>
            <a:custGeom>
              <a:avLst/>
              <a:gdLst>
                <a:gd name="connsiteX0" fmla="*/ 0 w 2401824"/>
                <a:gd name="connsiteY0" fmla="*/ 353568 h 534416"/>
                <a:gd name="connsiteX1" fmla="*/ 1328928 w 2401824"/>
                <a:gd name="connsiteY1" fmla="*/ 475488 h 534416"/>
                <a:gd name="connsiteX2" fmla="*/ 2401824 w 2401824"/>
                <a:gd name="connsiteY2" fmla="*/ 0 h 534416"/>
                <a:gd name="connsiteX0" fmla="*/ 0 w 2081784"/>
                <a:gd name="connsiteY0" fmla="*/ 704088 h 943356"/>
                <a:gd name="connsiteX1" fmla="*/ 1328928 w 2081784"/>
                <a:gd name="connsiteY1" fmla="*/ 826008 h 943356"/>
                <a:gd name="connsiteX2" fmla="*/ 2081784 w 2081784"/>
                <a:gd name="connsiteY2" fmla="*/ 0 h 943356"/>
                <a:gd name="connsiteX0" fmla="*/ 0 w 2081784"/>
                <a:gd name="connsiteY0" fmla="*/ 704088 h 943356"/>
                <a:gd name="connsiteX1" fmla="*/ 1328928 w 2081784"/>
                <a:gd name="connsiteY1" fmla="*/ 826008 h 943356"/>
                <a:gd name="connsiteX2" fmla="*/ 2081784 w 2081784"/>
                <a:gd name="connsiteY2" fmla="*/ 0 h 943356"/>
                <a:gd name="connsiteX0" fmla="*/ 0 w 1574292"/>
                <a:gd name="connsiteY0" fmla="*/ 475488 h 676656"/>
                <a:gd name="connsiteX1" fmla="*/ 1328928 w 1574292"/>
                <a:gd name="connsiteY1" fmla="*/ 597408 h 676656"/>
                <a:gd name="connsiteX2" fmla="*/ 1472184 w 1574292"/>
                <a:gd name="connsiteY2" fmla="*/ 0 h 676656"/>
                <a:gd name="connsiteX0" fmla="*/ 0 w 1574292"/>
                <a:gd name="connsiteY0" fmla="*/ 475488 h 676656"/>
                <a:gd name="connsiteX1" fmla="*/ 1328928 w 1574292"/>
                <a:gd name="connsiteY1" fmla="*/ 597408 h 676656"/>
                <a:gd name="connsiteX2" fmla="*/ 1472184 w 1574292"/>
                <a:gd name="connsiteY2" fmla="*/ 0 h 676656"/>
                <a:gd name="connsiteX0" fmla="*/ 0 w 1574292"/>
                <a:gd name="connsiteY0" fmla="*/ 551688 h 765556"/>
                <a:gd name="connsiteX1" fmla="*/ 1328928 w 1574292"/>
                <a:gd name="connsiteY1" fmla="*/ 673608 h 765556"/>
                <a:gd name="connsiteX2" fmla="*/ 1472184 w 1574292"/>
                <a:gd name="connsiteY2" fmla="*/ 0 h 765556"/>
                <a:gd name="connsiteX0" fmla="*/ 0 w 1602232"/>
                <a:gd name="connsiteY0" fmla="*/ 551688 h 765556"/>
                <a:gd name="connsiteX1" fmla="*/ 1328928 w 1602232"/>
                <a:gd name="connsiteY1" fmla="*/ 673608 h 765556"/>
                <a:gd name="connsiteX2" fmla="*/ 1472184 w 1602232"/>
                <a:gd name="connsiteY2" fmla="*/ 0 h 765556"/>
                <a:gd name="connsiteX0" fmla="*/ 0 w 1602232"/>
                <a:gd name="connsiteY0" fmla="*/ 551688 h 765556"/>
                <a:gd name="connsiteX1" fmla="*/ 1328928 w 1602232"/>
                <a:gd name="connsiteY1" fmla="*/ 673608 h 765556"/>
                <a:gd name="connsiteX2" fmla="*/ 1472184 w 1602232"/>
                <a:gd name="connsiteY2" fmla="*/ 0 h 765556"/>
                <a:gd name="connsiteX0" fmla="*/ 0 w 1557867"/>
                <a:gd name="connsiteY0" fmla="*/ 551688 h 765556"/>
                <a:gd name="connsiteX1" fmla="*/ 1328928 w 1557867"/>
                <a:gd name="connsiteY1" fmla="*/ 673608 h 765556"/>
                <a:gd name="connsiteX2" fmla="*/ 1373632 w 1557867"/>
                <a:gd name="connsiteY2" fmla="*/ 0 h 76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7867" h="765556">
                  <a:moveTo>
                    <a:pt x="0" y="551688"/>
                  </a:moveTo>
                  <a:cubicBezTo>
                    <a:pt x="464312" y="642112"/>
                    <a:pt x="1099989" y="765556"/>
                    <a:pt x="1328928" y="673608"/>
                  </a:cubicBezTo>
                  <a:cubicBezTo>
                    <a:pt x="1557867" y="581660"/>
                    <a:pt x="1503680" y="333248"/>
                    <a:pt x="1373632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Synapses Make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Specificity by chemical keys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Fast, transient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Plastic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90600" y="2133600"/>
            <a:ext cx="1529415" cy="1295400"/>
            <a:chOff x="990600" y="2133600"/>
            <a:chExt cx="1529415" cy="12954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0600" y="2133600"/>
              <a:ext cx="12954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828800" y="2266890"/>
              <a:ext cx="6912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Glut.</a:t>
              </a:r>
              <a:endParaRPr lang="en-US" sz="20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33800" y="2057400"/>
            <a:ext cx="1619889" cy="1524000"/>
            <a:chOff x="3733800" y="2057400"/>
            <a:chExt cx="1619889" cy="15240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3800" y="2057400"/>
              <a:ext cx="15240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4572000" y="2209800"/>
              <a:ext cx="7816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GABA</a:t>
              </a:r>
              <a:endParaRPr lang="en-US" sz="2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58001" y="2133601"/>
            <a:ext cx="1808773" cy="1219199"/>
            <a:chOff x="6858001" y="2133601"/>
            <a:chExt cx="1808773" cy="12191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1" y="2133601"/>
              <a:ext cx="1737864" cy="1219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467600" y="2190690"/>
              <a:ext cx="11991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Serotonin</a:t>
              </a:r>
              <a:endParaRPr lang="en-US" sz="2000" dirty="0"/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506735"/>
            <a:ext cx="4343400" cy="182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3200400" y="3352800"/>
            <a:ext cx="4724400" cy="2133601"/>
            <a:chOff x="3200400" y="3352800"/>
            <a:chExt cx="4724400" cy="2133601"/>
          </a:xfrm>
        </p:grpSpPr>
        <p:sp>
          <p:nvSpPr>
            <p:cNvPr id="16" name="Rectangle 15"/>
            <p:cNvSpPr/>
            <p:nvPr/>
          </p:nvSpPr>
          <p:spPr>
            <a:xfrm>
              <a:off x="3200400" y="3352800"/>
              <a:ext cx="685800" cy="2057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5257800" y="2819401"/>
              <a:ext cx="685800" cy="464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3962400" y="3352800"/>
            <a:ext cx="41148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5236571"/>
            <a:ext cx="5484813" cy="131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6DFFA"/>
                </a:solidFill>
              </a:rPr>
              <a:t>Complexity From Scale</a:t>
            </a:r>
            <a:endParaRPr lang="en-US" dirty="0">
              <a:solidFill>
                <a:srgbClr val="16DFF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/>
              <a:t>200 </a:t>
            </a:r>
            <a:r>
              <a:rPr lang="en-US" dirty="0" smtClean="0"/>
              <a:t>billion neurons/brain</a:t>
            </a:r>
          </a:p>
          <a:p>
            <a:pPr>
              <a:buNone/>
            </a:pPr>
            <a:r>
              <a:rPr lang="en-US" dirty="0" smtClean="0"/>
              <a:t>x </a:t>
            </a:r>
            <a:r>
              <a:rPr lang="en-US" dirty="0" smtClean="0"/>
              <a:t>50,000 </a:t>
            </a:r>
            <a:r>
              <a:rPr lang="en-US" dirty="0" smtClean="0"/>
              <a:t>connections/neuron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= 10 quadrillion connections/brain!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886200"/>
            <a:ext cx="23050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7338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4038600" y="5772090"/>
            <a:ext cx="724878" cy="400110"/>
            <a:chOff x="6629400" y="3429000"/>
            <a:chExt cx="724878" cy="400110"/>
          </a:xfrm>
        </p:grpSpPr>
        <p:sp>
          <p:nvSpPr>
            <p:cNvPr id="12" name="TextBox 11"/>
            <p:cNvSpPr txBox="1"/>
            <p:nvPr/>
          </p:nvSpPr>
          <p:spPr>
            <a:xfrm>
              <a:off x="6629400" y="3429000"/>
              <a:ext cx="7248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 </a:t>
              </a:r>
              <a:r>
                <a:rPr lang="en-US" sz="2000" dirty="0" smtClean="0">
                  <a:latin typeface="Symbol" pitchFamily="18" charset="2"/>
                </a:rPr>
                <a:t>m</a:t>
              </a:r>
              <a:r>
                <a:rPr lang="en-US" sz="2000" dirty="0" smtClean="0"/>
                <a:t>m</a:t>
              </a:r>
              <a:endParaRPr lang="en-US" sz="20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858000" y="3810000"/>
              <a:ext cx="304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384279" y="5791200"/>
            <a:ext cx="854721" cy="400110"/>
            <a:chOff x="6742722" y="3200400"/>
            <a:chExt cx="854721" cy="400110"/>
          </a:xfrm>
        </p:grpSpPr>
        <p:sp>
          <p:nvSpPr>
            <p:cNvPr id="15" name="TextBox 14"/>
            <p:cNvSpPr txBox="1"/>
            <p:nvPr/>
          </p:nvSpPr>
          <p:spPr>
            <a:xfrm>
              <a:off x="6742722" y="3200400"/>
              <a:ext cx="8547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 nm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971322" y="3581400"/>
              <a:ext cx="304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>
            <a:off x="533400" y="2743200"/>
            <a:ext cx="4343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5376" y="4043976"/>
            <a:ext cx="298255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22"/>
          <p:cNvGrpSpPr/>
          <p:nvPr/>
        </p:nvGrpSpPr>
        <p:grpSpPr>
          <a:xfrm>
            <a:off x="381000" y="6172200"/>
            <a:ext cx="976549" cy="400110"/>
            <a:chOff x="6629400" y="3429000"/>
            <a:chExt cx="976549" cy="400110"/>
          </a:xfrm>
        </p:grpSpPr>
        <p:sp>
          <p:nvSpPr>
            <p:cNvPr id="24" name="TextBox 23"/>
            <p:cNvSpPr txBox="1"/>
            <p:nvPr/>
          </p:nvSpPr>
          <p:spPr>
            <a:xfrm>
              <a:off x="6629400" y="3429000"/>
              <a:ext cx="976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0.1 mm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858000" y="3810000"/>
              <a:ext cx="304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590800" y="4876800"/>
            <a:ext cx="685800" cy="400110"/>
            <a:chOff x="2590800" y="4876800"/>
            <a:chExt cx="685800" cy="400110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2667000" y="5257800"/>
              <a:ext cx="609600" cy="1588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590800" y="4876800"/>
              <a:ext cx="6848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x100</a:t>
              </a:r>
              <a:endParaRPr lang="en-US" sz="20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638800" y="4800600"/>
            <a:ext cx="685800" cy="400110"/>
            <a:chOff x="2590800" y="4876800"/>
            <a:chExt cx="685800" cy="400110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2667000" y="5257800"/>
              <a:ext cx="609600" cy="1588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590800" y="4876800"/>
              <a:ext cx="6848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x100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 Friends vs. Synapses?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400 </a:t>
            </a:r>
            <a:r>
              <a:rPr lang="en-US" sz="3600" dirty="0" smtClean="0"/>
              <a:t>million</a:t>
            </a:r>
            <a:r>
              <a:rPr lang="en-US" sz="2400" dirty="0" smtClean="0"/>
              <a:t> </a:t>
            </a:r>
            <a:r>
              <a:rPr lang="en-US" sz="2400" dirty="0" err="1" smtClean="0"/>
              <a:t>Facebook</a:t>
            </a:r>
            <a:r>
              <a:rPr lang="en-US" sz="2400" dirty="0" smtClean="0"/>
              <a:t> users</a:t>
            </a:r>
          </a:p>
          <a:p>
            <a:pPr>
              <a:buNone/>
            </a:pPr>
            <a:r>
              <a:rPr lang="en-US" dirty="0" smtClean="0"/>
              <a:t>  ×  65 </a:t>
            </a:r>
            <a:r>
              <a:rPr lang="en-US" sz="2400" dirty="0" smtClean="0"/>
              <a:t>unique connections (“friends”) per user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= 26 billion </a:t>
            </a:r>
            <a:r>
              <a:rPr lang="en-US" sz="2400" dirty="0" smtClean="0"/>
              <a:t>“</a:t>
            </a:r>
            <a:r>
              <a:rPr lang="en-US" sz="2400" dirty="0" err="1" smtClean="0"/>
              <a:t>Facebook</a:t>
            </a:r>
            <a:r>
              <a:rPr lang="en-US" sz="2400" dirty="0" smtClean="0"/>
              <a:t> friend” connections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10,000,000,000,000,000</a:t>
            </a:r>
          </a:p>
          <a:p>
            <a:pPr>
              <a:buNone/>
            </a:pPr>
            <a:r>
              <a:rPr lang="en-US" dirty="0" smtClean="0"/>
              <a:t>  ÷               26,000,000,000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                             384,615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2819400"/>
            <a:ext cx="5715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62000" y="5257800"/>
            <a:ext cx="4114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0" y="5320605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So… 1/385K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of the connections in your brain!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524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Hard to Find 10 Quadrillion Anything!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100 billion stars in the galaxy</a:t>
            </a:r>
          </a:p>
          <a:p>
            <a:pPr lvl="1">
              <a:buNone/>
            </a:pPr>
            <a:r>
              <a:rPr lang="en-US" dirty="0" smtClean="0"/>
              <a:t>10,000 synapses per star!</a:t>
            </a:r>
          </a:p>
          <a:p>
            <a:endParaRPr lang="en-US" dirty="0" smtClean="0"/>
          </a:p>
          <a:p>
            <a:r>
              <a:rPr lang="en-US" dirty="0" smtClean="0"/>
              <a:t>Leaves in Olympic Forest</a:t>
            </a:r>
          </a:p>
          <a:p>
            <a:pPr lvl="1"/>
            <a:r>
              <a:rPr lang="en-US" dirty="0" smtClean="0"/>
              <a:t>300 synapses per leaf!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1 synapse/leaf = CA + OR + WA 100% covered in forest!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572197"/>
            <a:ext cx="3124200" cy="223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9600" y="3810000"/>
            <a:ext cx="314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Missed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Synapses form to predict reality.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 prediction is perfect. Why?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What you see </a:t>
            </a:r>
            <a:r>
              <a:rPr lang="en-US" dirty="0" err="1" smtClean="0"/>
              <a:t>ain’t</a:t>
            </a:r>
            <a:r>
              <a:rPr lang="en-US" dirty="0" smtClean="0"/>
              <a:t> what you get…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 About 10</a:t>
            </a:r>
            <a:r>
              <a:rPr lang="en-US" baseline="30000" dirty="0" smtClean="0"/>
              <a:t>25</a:t>
            </a:r>
            <a:r>
              <a:rPr lang="en-US" dirty="0" smtClean="0"/>
              <a:t> Something?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10 quadrillion synapses/brain</a:t>
            </a:r>
          </a:p>
          <a:p>
            <a:pPr>
              <a:buNone/>
            </a:pPr>
            <a:r>
              <a:rPr lang="en-US" dirty="0" smtClean="0"/>
              <a:t> × 7 billion human brains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= 7x10</a:t>
            </a:r>
            <a:r>
              <a:rPr lang="en-US" baseline="30000" dirty="0" smtClean="0"/>
              <a:t>25</a:t>
            </a:r>
            <a:r>
              <a:rPr lang="en-US" dirty="0" smtClean="0"/>
              <a:t> human synapses</a:t>
            </a:r>
          </a:p>
          <a:p>
            <a:endParaRPr lang="en-US" dirty="0" smtClean="0"/>
          </a:p>
          <a:p>
            <a:r>
              <a:rPr lang="en-US" dirty="0" smtClean="0"/>
              <a:t>10</a:t>
            </a:r>
            <a:r>
              <a:rPr lang="en-US" baseline="30000" dirty="0" smtClean="0"/>
              <a:t>24</a:t>
            </a:r>
            <a:r>
              <a:rPr lang="en-US" dirty="0" smtClean="0"/>
              <a:t> grains of sand on Earth!</a:t>
            </a:r>
          </a:p>
          <a:p>
            <a:endParaRPr lang="en-US" dirty="0" smtClean="0"/>
          </a:p>
          <a:p>
            <a:r>
              <a:rPr lang="en-US" dirty="0" smtClean="0"/>
              <a:t>10</a:t>
            </a:r>
            <a:r>
              <a:rPr lang="en-US" baseline="30000" dirty="0" smtClean="0"/>
              <a:t>22</a:t>
            </a:r>
            <a:r>
              <a:rPr lang="en-US" dirty="0" smtClean="0"/>
              <a:t> stars in the universe!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2819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as an AI?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7 × 10</a:t>
            </a:r>
            <a:r>
              <a:rPr lang="en-US" baseline="30000" dirty="0" smtClean="0"/>
              <a:t>25</a:t>
            </a:r>
            <a:r>
              <a:rPr lang="en-US" dirty="0" smtClean="0"/>
              <a:t> synapses</a:t>
            </a:r>
          </a:p>
          <a:p>
            <a:pPr>
              <a:buNone/>
            </a:pPr>
            <a:r>
              <a:rPr lang="en-US" dirty="0" smtClean="0"/>
              <a:t> ×  200 signals per second per synapse</a:t>
            </a:r>
          </a:p>
          <a:p>
            <a:pPr>
              <a:lnSpc>
                <a:spcPct val="170000"/>
              </a:lnSpc>
              <a:buNone/>
            </a:pPr>
            <a:r>
              <a:rPr lang="en-US" dirty="0" smtClean="0"/>
              <a:t>  = 1.4 × 10</a:t>
            </a:r>
            <a:r>
              <a:rPr lang="en-US" baseline="30000" dirty="0" smtClean="0"/>
              <a:t>28</a:t>
            </a:r>
            <a:r>
              <a:rPr lang="en-US" dirty="0" smtClean="0"/>
              <a:t> human brain bps</a:t>
            </a:r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1 billion PCs on the Internet </a:t>
            </a:r>
          </a:p>
          <a:p>
            <a:pPr>
              <a:lnSpc>
                <a:spcPct val="110000"/>
              </a:lnSpc>
              <a:buNone/>
            </a:pPr>
            <a:r>
              <a:rPr lang="en-US" dirty="0" smtClean="0"/>
              <a:t>× 10 Gigabits/s connection</a:t>
            </a:r>
          </a:p>
          <a:p>
            <a:pPr>
              <a:lnSpc>
                <a:spcPct val="170000"/>
              </a:lnSpc>
              <a:buNone/>
            </a:pPr>
            <a:r>
              <a:rPr lang="en-US" dirty="0" smtClean="0"/>
              <a:t>= 1.2 × 10</a:t>
            </a:r>
            <a:r>
              <a:rPr lang="en-US" baseline="30000" dirty="0" smtClean="0"/>
              <a:t>20</a:t>
            </a:r>
            <a:r>
              <a:rPr lang="en-US" dirty="0" smtClean="0"/>
              <a:t> internet bps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2590800"/>
            <a:ext cx="5257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" y="5257800"/>
            <a:ext cx="4038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0" y="5334000"/>
            <a:ext cx="317798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Internet ~= 1 human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</TotalTime>
  <Words>256</Words>
  <Application>Microsoft Office PowerPoint</Application>
  <PresentationFormat>On-screen Show (4:3)</PresentationFormat>
  <Paragraphs>77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Seeing Your Brain</vt:lpstr>
      <vt:lpstr>Neurons and Synapses</vt:lpstr>
      <vt:lpstr>Synapses Make Connections</vt:lpstr>
      <vt:lpstr>Complexity From Scale</vt:lpstr>
      <vt:lpstr>Facebook Friends vs. Synapses?</vt:lpstr>
      <vt:lpstr>Hard to Find 10 Quadrillion Anything!</vt:lpstr>
      <vt:lpstr>Missed Connections</vt:lpstr>
      <vt:lpstr>How  About 1025 Something?</vt:lpstr>
      <vt:lpstr>Internet as an AI?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Benjamin Smarr</dc:creator>
  <cp:lastModifiedBy>Windows User</cp:lastModifiedBy>
  <cp:revision>58</cp:revision>
  <dcterms:created xsi:type="dcterms:W3CDTF">2006-08-16T00:00:00Z</dcterms:created>
  <dcterms:modified xsi:type="dcterms:W3CDTF">2010-11-02T17:29:30Z</dcterms:modified>
</cp:coreProperties>
</file>