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0"/>
  </p:notesMasterIdLst>
  <p:sldIdLst>
    <p:sldId id="256" r:id="rId2"/>
    <p:sldId id="317" r:id="rId3"/>
    <p:sldId id="316" r:id="rId4"/>
    <p:sldId id="257" r:id="rId5"/>
    <p:sldId id="258" r:id="rId6"/>
    <p:sldId id="264" r:id="rId7"/>
    <p:sldId id="267" r:id="rId8"/>
    <p:sldId id="271" r:id="rId9"/>
    <p:sldId id="270" r:id="rId10"/>
    <p:sldId id="273" r:id="rId11"/>
    <p:sldId id="276" r:id="rId12"/>
    <p:sldId id="274" r:id="rId13"/>
    <p:sldId id="275" r:id="rId14"/>
    <p:sldId id="277" r:id="rId15"/>
    <p:sldId id="272" r:id="rId16"/>
    <p:sldId id="278" r:id="rId17"/>
    <p:sldId id="279" r:id="rId18"/>
    <p:sldId id="283" r:id="rId19"/>
    <p:sldId id="282" r:id="rId20"/>
    <p:sldId id="280" r:id="rId21"/>
    <p:sldId id="285" r:id="rId22"/>
    <p:sldId id="286" r:id="rId23"/>
    <p:sldId id="287" r:id="rId24"/>
    <p:sldId id="284" r:id="rId25"/>
    <p:sldId id="265" r:id="rId26"/>
    <p:sldId id="268" r:id="rId27"/>
    <p:sldId id="301" r:id="rId28"/>
    <p:sldId id="302" r:id="rId29"/>
    <p:sldId id="303" r:id="rId30"/>
    <p:sldId id="304" r:id="rId31"/>
    <p:sldId id="305" r:id="rId32"/>
    <p:sldId id="306" r:id="rId33"/>
    <p:sldId id="307" r:id="rId34"/>
    <p:sldId id="308" r:id="rId35"/>
    <p:sldId id="309" r:id="rId36"/>
    <p:sldId id="310" r:id="rId37"/>
    <p:sldId id="312" r:id="rId38"/>
    <p:sldId id="313" r:id="rId39"/>
    <p:sldId id="311" r:id="rId40"/>
    <p:sldId id="314" r:id="rId41"/>
    <p:sldId id="266" r:id="rId42"/>
    <p:sldId id="294" r:id="rId43"/>
    <p:sldId id="297" r:id="rId44"/>
    <p:sldId id="296" r:id="rId45"/>
    <p:sldId id="289" r:id="rId46"/>
    <p:sldId id="290" r:id="rId47"/>
    <p:sldId id="291" r:id="rId48"/>
    <p:sldId id="299" r:id="rId49"/>
    <p:sldId id="300" r:id="rId50"/>
    <p:sldId id="293" r:id="rId51"/>
    <p:sldId id="298" r:id="rId52"/>
    <p:sldId id="292" r:id="rId53"/>
    <p:sldId id="269" r:id="rId54"/>
    <p:sldId id="262" r:id="rId55"/>
    <p:sldId id="261" r:id="rId56"/>
    <p:sldId id="260" r:id="rId57"/>
    <p:sldId id="315" r:id="rId58"/>
    <p:sldId id="26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NpfN7pClXiEHEuUV/1b1A==" hashData="2EzYhwgde5hHUpJSFtE8TGSmOa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8338" autoAdjust="0"/>
  </p:normalViewPr>
  <p:slideViewPr>
    <p:cSldViewPr>
      <p:cViewPr varScale="1">
        <p:scale>
          <a:sx n="75" d="100"/>
          <a:sy n="75" d="100"/>
        </p:scale>
        <p:origin x="-1032" y="-102"/>
      </p:cViewPr>
      <p:guideLst>
        <p:guide orient="horz" pos="2160"/>
        <p:guide pos="2880"/>
      </p:guideLst>
    </p:cSldViewPr>
  </p:slideViewPr>
  <p:outlineViewPr>
    <p:cViewPr>
      <p:scale>
        <a:sx n="33" d="100"/>
        <a:sy n="33" d="100"/>
      </p:scale>
      <p:origin x="0" y="1398"/>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4" d="100"/>
          <a:sy n="74" d="100"/>
        </p:scale>
        <p:origin x="-248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B5509-8630-489A-ABAC-0CD63211540C}" type="datetimeFigureOut">
              <a:rPr lang="en-US" smtClean="0"/>
              <a:t>3/11/2011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476FB-4CC7-4522-A009-94C7BEF7BFAD}" type="slidenum">
              <a:rPr lang="en-US" smtClean="0"/>
              <a:t>‹#›</a:t>
            </a:fld>
            <a:endParaRPr lang="en-US"/>
          </a:p>
        </p:txBody>
      </p:sp>
    </p:spTree>
    <p:extLst>
      <p:ext uri="{BB962C8B-B14F-4D97-AF65-F5344CB8AC3E}">
        <p14:creationId xmlns:p14="http://schemas.microsoft.com/office/powerpoint/2010/main" val="355524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2476FB-4CC7-4522-A009-94C7BEF7BFAD}" type="slidenum">
              <a:rPr lang="en-US" smtClean="0"/>
              <a:t>1</a:t>
            </a:fld>
            <a:endParaRPr lang="en-US"/>
          </a:p>
        </p:txBody>
      </p:sp>
    </p:spTree>
    <p:extLst>
      <p:ext uri="{BB962C8B-B14F-4D97-AF65-F5344CB8AC3E}">
        <p14:creationId xmlns:p14="http://schemas.microsoft.com/office/powerpoint/2010/main" val="425060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to really answer the question</a:t>
            </a:r>
            <a:r>
              <a:rPr lang="en-US" baseline="0" dirty="0" smtClean="0"/>
              <a:t> of what led to splitting of the country, we need to go back in time a bit.</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10</a:t>
            </a:fld>
            <a:endParaRPr lang="en-US"/>
          </a:p>
        </p:txBody>
      </p:sp>
    </p:spTree>
    <p:extLst>
      <p:ext uri="{BB962C8B-B14F-4D97-AF65-F5344CB8AC3E}">
        <p14:creationId xmlns:p14="http://schemas.microsoft.com/office/powerpoint/2010/main" val="271901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early</a:t>
            </a:r>
            <a:r>
              <a:rPr lang="en-US" baseline="0" dirty="0" smtClean="0"/>
              <a:t> cracks between the Hindu and Muslim community can be traced back to the divide and rule policy of the British whose consequences were the job reservations for the communities and the Bengal partition in 1905. The second factor is usually considered to be the support that the Congress leaders decided to provide to the Muslims for the </a:t>
            </a:r>
            <a:r>
              <a:rPr lang="en-US" baseline="0" dirty="0" err="1" smtClean="0"/>
              <a:t>Khilafat</a:t>
            </a:r>
            <a:r>
              <a:rPr lang="en-US" baseline="0" dirty="0" smtClean="0"/>
              <a:t> movement in Turkey. The </a:t>
            </a:r>
            <a:r>
              <a:rPr lang="en-US" baseline="0" dirty="0" err="1" smtClean="0"/>
              <a:t>Khilafat</a:t>
            </a:r>
            <a:r>
              <a:rPr lang="en-US" baseline="0" dirty="0" smtClean="0"/>
              <a:t> movement was based on the loyalty of Muslims towards a religious leader outside and one can say that India took a back seat to the religion here. The last factors that many historians consider is the ignorance that Congress showed to the Muslim league. It is said that Jinnah was ready to make a deal with Congress in 1930s but Congress thought he did not have any support. But then later in 1940s, things had changed drastically.</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11</a:t>
            </a:fld>
            <a:endParaRPr lang="en-US"/>
          </a:p>
        </p:txBody>
      </p:sp>
    </p:spTree>
    <p:extLst>
      <p:ext uri="{BB962C8B-B14F-4D97-AF65-F5344CB8AC3E}">
        <p14:creationId xmlns:p14="http://schemas.microsoft.com/office/powerpoint/2010/main" val="419482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rise of the Muslim League was very steep. The membership grew from about</a:t>
            </a:r>
            <a:r>
              <a:rPr lang="en-US" baseline="0" dirty="0" smtClean="0"/>
              <a:t> 1300 in 1927 from 500,000 in the state of Bengal again. The basis behind its promotion of the fear of the Hindu nation being formed after independence in which Muslims will be exploited. In 1940, the Muslim League made the call for a separate state of Pakistan for the first time. And the events that followed this did not help the situation.</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12</a:t>
            </a:fld>
            <a:endParaRPr lang="en-US"/>
          </a:p>
        </p:txBody>
      </p:sp>
    </p:spTree>
    <p:extLst>
      <p:ext uri="{BB962C8B-B14F-4D97-AF65-F5344CB8AC3E}">
        <p14:creationId xmlns:p14="http://schemas.microsoft.com/office/powerpoint/2010/main" val="275713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1945, after the World War II ended, the government in Britain changed and Clement Atlee became the Prime Minister instead</a:t>
            </a:r>
            <a:r>
              <a:rPr lang="en-US" baseline="0" dirty="0" smtClean="0"/>
              <a:t> of Winston Churchill. The new govt. was willing to negotiate India’s independence and sent the Cripps commission to India to see how the procedure will follow. In 1940, the Muslim League had already made a call for Pakistan and with a lot of public support now, they were not willing to stand back from their demands. Here, I have noted some observances of the commission at that time which clearly indicates the lack of unity amongst the Hindus in the country. While the commission was afraid of not consenting with Muslim state wish, they were more willing to face the opposition by Hindus since it won’t be so strong. It shows why we need a united India even today for the world perception needs to be changed.</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13</a:t>
            </a:fld>
            <a:endParaRPr lang="en-US"/>
          </a:p>
        </p:txBody>
      </p:sp>
    </p:spTree>
    <p:extLst>
      <p:ext uri="{BB962C8B-B14F-4D97-AF65-F5344CB8AC3E}">
        <p14:creationId xmlns:p14="http://schemas.microsoft.com/office/powerpoint/2010/main" val="187135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look over the process of independence, the British organized elections</a:t>
            </a:r>
            <a:r>
              <a:rPr lang="en-US" baseline="0" dirty="0" smtClean="0"/>
              <a:t> in India. Out of 1585 seats in total, the Muslim League won a whopping 429 seats. And once they had such a big representation from the people, they were not willing to make any negotiations on the separate state demand. The partition was inevitable.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14</a:t>
            </a:fld>
            <a:endParaRPr lang="en-US"/>
          </a:p>
        </p:txBody>
      </p:sp>
    </p:spTree>
    <p:extLst>
      <p:ext uri="{BB962C8B-B14F-4D97-AF65-F5344CB8AC3E}">
        <p14:creationId xmlns:p14="http://schemas.microsoft.com/office/powerpoint/2010/main" val="208995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summarize, the historians</a:t>
            </a:r>
            <a:r>
              <a:rPr lang="en-US" baseline="0" dirty="0" smtClean="0"/>
              <a:t> have generally looked at three major factors behind India’s partition which we have already discussed in the past few slides. (1) Shortsightedness of the Indian Congress to gauge the danger the Muslim League could pose later. (2) It is said that while Jinnah was fighting hard for the Muslim cause, he himself did not adhere to the practices prescribed by Islam much. So the demand for a separate state of Pakistan is many times attributed to his personal ambition of ruling a new state. (3) One of the main reasons was I feel the divide and rule policy of the British which played a major role in harvesting the feeling of enmity in the Muslims of the country against the other communities.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15</a:t>
            </a:fld>
            <a:endParaRPr lang="en-US"/>
          </a:p>
        </p:txBody>
      </p:sp>
    </p:spTree>
    <p:extLst>
      <p:ext uri="{BB962C8B-B14F-4D97-AF65-F5344CB8AC3E}">
        <p14:creationId xmlns:p14="http://schemas.microsoft.com/office/powerpoint/2010/main" val="6207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once</a:t>
            </a:r>
            <a:r>
              <a:rPr lang="en-US" baseline="0" dirty="0" smtClean="0"/>
              <a:t> the decision of partition was announced in June 1947 on the radio, large migration and riots started through the country. And about 1 million people were reported to be killed and the actual numbers are believed to be at least two times this figure.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16</a:t>
            </a:fld>
            <a:endParaRPr lang="en-US"/>
          </a:p>
        </p:txBody>
      </p:sp>
    </p:spTree>
    <p:extLst>
      <p:ext uri="{BB962C8B-B14F-4D97-AF65-F5344CB8AC3E}">
        <p14:creationId xmlns:p14="http://schemas.microsoft.com/office/powerpoint/2010/main" val="126203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British decisions that I want to focus your attention to here which are now more like thought experiments. (1) The original plan of the British was to leave India in June 1948 since they thought that they required that much time to leave India with a stable political system. But then they left on Aug. 1947. Why? Because seeing</a:t>
            </a:r>
            <a:r>
              <a:rPr lang="en-US" baseline="0" dirty="0" smtClean="0"/>
              <a:t> the situation in the country they knew that no matter when they left, the riots were to happen and lot of turbulence would be there. So they wanted to leave India as soon as possible to avoid the responsibility and hence the date August 15, 1947 was chosen, which was also the 2</a:t>
            </a:r>
            <a:r>
              <a:rPr lang="en-US" baseline="30000" dirty="0" smtClean="0"/>
              <a:t>nd</a:t>
            </a:r>
            <a:r>
              <a:rPr lang="en-US" baseline="0" dirty="0" smtClean="0"/>
              <a:t> anniversary of Japanese surrender in World War II, and was a day of pride for the British. Think if the British had decided to stay longer and slowly made the transition to independence, would the resulting violence have been lower? (2) Once the decision of the partition had been made in June ‘46, Lord Radcliffe was assigned the task to draw the division boundaries. But strangely, the boundary in the North-west region was only declared on August 16, 1947 even though it had been decided earlier. The North-west border was very critical region since it was a common stay for both the big communities – the Hindus and the Muslims. The British knew that once the boundary had been announced, the turbulence was bound to happen immediately and they did not want to announce the boundary till the control went out of their hands. Again, an act of avoiding the big responsibility. Maybe if the decision over the boundary had been announced earlier than the actual independence of the two countries, the toll would have been lesser? (3) As another unfortunate thing, much of the armed force during this period of violent turbulence was used to secure the escape path of the British nationals living in the country. By staking thousands of lives of natives, to use the armed forces to guarantee safety for a bunch of nationals was certainly not a very smart decision by the British.</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17</a:t>
            </a:fld>
            <a:endParaRPr lang="en-US"/>
          </a:p>
        </p:txBody>
      </p:sp>
    </p:spTree>
    <p:extLst>
      <p:ext uri="{BB962C8B-B14F-4D97-AF65-F5344CB8AC3E}">
        <p14:creationId xmlns:p14="http://schemas.microsoft.com/office/powerpoint/2010/main" val="15386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partition</a:t>
            </a:r>
            <a:r>
              <a:rPr lang="en-US" baseline="0" dirty="0" smtClean="0"/>
              <a:t> of our motherland was very unfortunate. Apart from the people died, this event also led to the biggest migration ever seen in the world history till now. Approximately 8 million people came into the current India from the current Pakistan and the current Bangladesh. Just to give you some idea about the scale, this number is more than the populations of some smaller European countries like Austria and Norway and almost equal to the population of the whole continent of Australia. So just imagine the whole Australia moving to some other place!</a:t>
            </a:r>
          </a:p>
        </p:txBody>
      </p:sp>
      <p:sp>
        <p:nvSpPr>
          <p:cNvPr id="4" name="Slide Number Placeholder 3"/>
          <p:cNvSpPr>
            <a:spLocks noGrp="1"/>
          </p:cNvSpPr>
          <p:nvPr>
            <p:ph type="sldNum" sz="quarter" idx="10"/>
          </p:nvPr>
        </p:nvSpPr>
        <p:spPr/>
        <p:txBody>
          <a:bodyPr/>
          <a:lstStyle/>
          <a:p>
            <a:fld id="{532476FB-4CC7-4522-A009-94C7BEF7BFAD}" type="slidenum">
              <a:rPr lang="en-US" smtClean="0"/>
              <a:t>18</a:t>
            </a:fld>
            <a:endParaRPr lang="en-US"/>
          </a:p>
        </p:txBody>
      </p:sp>
    </p:spTree>
    <p:extLst>
      <p:ext uri="{BB962C8B-B14F-4D97-AF65-F5344CB8AC3E}">
        <p14:creationId xmlns:p14="http://schemas.microsoft.com/office/powerpoint/2010/main" val="90306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shows the areas where the migration happened in 1947. You can see that the major areas of migration were the North-West, West and Eastern India. Now I will talk briefly about how each of these areas coped up with the huge scale of migration involved.</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19</a:t>
            </a:fld>
            <a:endParaRPr lang="en-US"/>
          </a:p>
        </p:txBody>
      </p:sp>
    </p:spTree>
    <p:extLst>
      <p:ext uri="{BB962C8B-B14F-4D97-AF65-F5344CB8AC3E}">
        <p14:creationId xmlns:p14="http://schemas.microsoft.com/office/powerpoint/2010/main" val="252019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a:t>
            </a:fld>
            <a:endParaRPr lang="en-US"/>
          </a:p>
        </p:txBody>
      </p:sp>
    </p:spTree>
    <p:extLst>
      <p:ext uri="{BB962C8B-B14F-4D97-AF65-F5344CB8AC3E}">
        <p14:creationId xmlns:p14="http://schemas.microsoft.com/office/powerpoint/2010/main" val="3384809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1.5 million people came into the North-West India from Pakistan. These people initially stayed in the refugee camps. </a:t>
            </a:r>
            <a:r>
              <a:rPr lang="en-US" dirty="0" err="1" smtClean="0"/>
              <a:t>Kurukshetra</a:t>
            </a:r>
            <a:r>
              <a:rPr lang="en-US" dirty="0" smtClean="0"/>
              <a:t> was the main camp site for the refugees. Many</a:t>
            </a:r>
            <a:r>
              <a:rPr lang="en-US" baseline="0" dirty="0" smtClean="0"/>
              <a:t> of these immigrants were farmers who left their fertile lands in Pakistan to come to India. These had to be resettled in the areas vacated by the people in current Indian states of Punjab and Haryana who had moved to Pakistan. But the problem was that the available vacated space was much lesser than what these people had left. </a:t>
            </a:r>
            <a:r>
              <a:rPr lang="en-US" baseline="0" dirty="0" err="1" smtClean="0"/>
              <a:t>Sardar</a:t>
            </a:r>
            <a:r>
              <a:rPr lang="en-US" baseline="0" dirty="0" smtClean="0"/>
              <a:t> </a:t>
            </a:r>
            <a:r>
              <a:rPr lang="en-US" baseline="0" dirty="0" err="1" smtClean="0"/>
              <a:t>Tarlok</a:t>
            </a:r>
            <a:r>
              <a:rPr lang="en-US" baseline="0" dirty="0" smtClean="0"/>
              <a:t> Singh, who was a civil services officer led the resettlement of these farmers. To solve the land allotment problem, he came up with two schemes – the concept of standard hectare and graded cut policies. I am not explaining these policies here but they led to a reasonably fair allotment of land to a large share of the immigrants. The other people who had moved in from Pakistan flooded the areas of Delhi and around it. The current colonies of Patel </a:t>
            </a:r>
            <a:r>
              <a:rPr lang="en-US" baseline="0" dirty="0" err="1" smtClean="0"/>
              <a:t>nagar</a:t>
            </a:r>
            <a:r>
              <a:rPr lang="en-US" baseline="0" dirty="0" smtClean="0"/>
              <a:t>, </a:t>
            </a:r>
            <a:r>
              <a:rPr lang="en-US" baseline="0" dirty="0" err="1" smtClean="0"/>
              <a:t>Lajpat</a:t>
            </a:r>
            <a:r>
              <a:rPr lang="en-US" baseline="0" dirty="0" smtClean="0"/>
              <a:t> Nagar and </a:t>
            </a:r>
            <a:r>
              <a:rPr lang="en-US" baseline="0" dirty="0" err="1" smtClean="0"/>
              <a:t>Rajendra</a:t>
            </a:r>
            <a:r>
              <a:rPr lang="en-US" baseline="0" dirty="0" smtClean="0"/>
              <a:t> Nagar are only some of the colonies that these people created and settled in Delhi. Just to mention, the current town of Faridabad was specially setup for these new immigrants only.</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20</a:t>
            </a:fld>
            <a:endParaRPr lang="en-US"/>
          </a:p>
        </p:txBody>
      </p:sp>
    </p:spTree>
    <p:extLst>
      <p:ext uri="{BB962C8B-B14F-4D97-AF65-F5344CB8AC3E}">
        <p14:creationId xmlns:p14="http://schemas.microsoft.com/office/powerpoint/2010/main" val="1486002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Eastern India presents</a:t>
            </a:r>
            <a:r>
              <a:rPr lang="en-US" baseline="0" dirty="0" smtClean="0"/>
              <a:t> another perspective to the problem which also connects to some current political problems. About 40,000 immigrants came into the city of Calcutta only. There were vacated areas here too from the people had moved to the current Bangladesh. The difference though was that the resettlement plans were not efficient. There were problems like home and food shortage. And these bad living conditions of people fuelled the rise of communism in the area.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21</a:t>
            </a:fld>
            <a:endParaRPr lang="en-US"/>
          </a:p>
        </p:txBody>
      </p:sp>
    </p:spTree>
    <p:extLst>
      <p:ext uri="{BB962C8B-B14F-4D97-AF65-F5344CB8AC3E}">
        <p14:creationId xmlns:p14="http://schemas.microsoft.com/office/powerpoint/2010/main" val="313136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Communists were already prevalent</a:t>
            </a:r>
            <a:r>
              <a:rPr lang="en-US" baseline="0" dirty="0" smtClean="0"/>
              <a:t> in the Eastern region and were led by their new leader B.T. </a:t>
            </a:r>
            <a:r>
              <a:rPr lang="en-US" baseline="0" dirty="0" err="1" smtClean="0"/>
              <a:t>Ranadive</a:t>
            </a:r>
            <a:r>
              <a:rPr lang="en-US" baseline="0" dirty="0" smtClean="0"/>
              <a:t>. They got bolstered by the victory of Mao Zedong in China in 1949 and were also being supported by the communist elements in Soviet. The dissatisfaction of the people with the shortage of food or homes in the region led the communists to establish their philosophy strongly amongst the crowd. And slowly this philosophy percolated in the interiors and found support with the farmers who were not satisfied with the government policies then. And this led to the current problem of </a:t>
            </a:r>
            <a:r>
              <a:rPr lang="en-US" baseline="0" dirty="0" err="1" smtClean="0"/>
              <a:t>Naxals</a:t>
            </a:r>
            <a:r>
              <a:rPr lang="en-US" baseline="0" dirty="0" smtClean="0"/>
              <a:t> too.</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22</a:t>
            </a:fld>
            <a:endParaRPr lang="en-US"/>
          </a:p>
        </p:txBody>
      </p:sp>
    </p:spTree>
    <p:extLst>
      <p:ext uri="{BB962C8B-B14F-4D97-AF65-F5344CB8AC3E}">
        <p14:creationId xmlns:p14="http://schemas.microsoft.com/office/powerpoint/2010/main" val="842477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map of India from 2007 showing the areas affected by the</a:t>
            </a:r>
            <a:r>
              <a:rPr lang="en-US" baseline="0" dirty="0" smtClean="0"/>
              <a:t> </a:t>
            </a:r>
            <a:r>
              <a:rPr lang="en-US" baseline="0" dirty="0" err="1" smtClean="0"/>
              <a:t>Naxalites</a:t>
            </a:r>
            <a:r>
              <a:rPr lang="en-US" baseline="0" dirty="0" smtClean="0"/>
              <a:t>. You can make some connection how the communism spread and took its stronghold in form of </a:t>
            </a:r>
            <a:r>
              <a:rPr lang="en-US" baseline="0" dirty="0" err="1" smtClean="0"/>
              <a:t>Naxals</a:t>
            </a:r>
            <a:r>
              <a:rPr lang="en-US" baseline="0" dirty="0" smtClean="0"/>
              <a:t> in the eastern regions going into the areas of Andhra Pradesh, Jharkhand and Bihar.</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23</a:t>
            </a:fld>
            <a:endParaRPr lang="en-US"/>
          </a:p>
        </p:txBody>
      </p:sp>
    </p:spTree>
    <p:extLst>
      <p:ext uri="{BB962C8B-B14F-4D97-AF65-F5344CB8AC3E}">
        <p14:creationId xmlns:p14="http://schemas.microsoft.com/office/powerpoint/2010/main" val="123479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 India presented a much more difficult problem for the migration because there were not as much vacated areas here. It only saw the incoming people from the state of Sind. So settling the immigrants here was much hard and was not accomplished</a:t>
            </a:r>
            <a:r>
              <a:rPr lang="en-US" baseline="0" dirty="0" smtClean="0"/>
              <a:t> well. This resulted in setting up of big slums and fights for housing and jobs in the region. Lot of the immigrants settled in the cities like Ahmedabad, Pune, Bombay etc.</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24</a:t>
            </a:fld>
            <a:endParaRPr lang="en-US"/>
          </a:p>
        </p:txBody>
      </p:sp>
    </p:spTree>
    <p:extLst>
      <p:ext uri="{BB962C8B-B14F-4D97-AF65-F5344CB8AC3E}">
        <p14:creationId xmlns:p14="http://schemas.microsoft.com/office/powerpoint/2010/main" val="3326604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talk about</a:t>
            </a:r>
            <a:r>
              <a:rPr lang="en-US" baseline="0" dirty="0" smtClean="0"/>
              <a:t> the second component of the talk which is about the geographical integration of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25</a:t>
            </a:fld>
            <a:endParaRPr lang="en-US"/>
          </a:p>
        </p:txBody>
      </p:sp>
    </p:spTree>
    <p:extLst>
      <p:ext uri="{BB962C8B-B14F-4D97-AF65-F5344CB8AC3E}">
        <p14:creationId xmlns:p14="http://schemas.microsoft.com/office/powerpoint/2010/main" val="248650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 before partition was a “basket of apples”. Besides the British empire, there were over 500 small kingdoms which had some sort of a treaty or agreement with the British. In 1947, when British decided to leave they divided</a:t>
            </a:r>
            <a:r>
              <a:rPr lang="en-US" baseline="0" dirty="0" smtClean="0"/>
              <a:t> the part controlled by them into India and Pakistan but they did not take any decision over the kingdoms.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26</a:t>
            </a:fld>
            <a:endParaRPr lang="en-US"/>
          </a:p>
        </p:txBody>
      </p:sp>
    </p:spTree>
    <p:extLst>
      <p:ext uri="{BB962C8B-B14F-4D97-AF65-F5344CB8AC3E}">
        <p14:creationId xmlns:p14="http://schemas.microsoft.com/office/powerpoint/2010/main" val="2791297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565 princely states were given an option – either be a part</a:t>
            </a:r>
            <a:r>
              <a:rPr lang="en-US" baseline="0" dirty="0" smtClean="0"/>
              <a:t> of India, be a part of Pakistan or be an independent country. Getting them together was a big task which was taken up by the Home Minister – </a:t>
            </a:r>
            <a:r>
              <a:rPr lang="en-US" baseline="0" dirty="0" err="1" smtClean="0"/>
              <a:t>Sardar</a:t>
            </a:r>
            <a:r>
              <a:rPr lang="en-US" baseline="0" dirty="0" smtClean="0"/>
              <a:t> </a:t>
            </a:r>
            <a:r>
              <a:rPr lang="en-US" baseline="0" dirty="0" err="1" smtClean="0"/>
              <a:t>Valabhbhai</a:t>
            </a:r>
            <a:r>
              <a:rPr lang="en-US" baseline="0" dirty="0" smtClean="0"/>
              <a:t> Patel, his secretary V.P. </a:t>
            </a:r>
            <a:r>
              <a:rPr lang="en-US" baseline="0" dirty="0" err="1" smtClean="0"/>
              <a:t>Menon</a:t>
            </a:r>
            <a:r>
              <a:rPr lang="en-US" baseline="0" dirty="0" smtClean="0"/>
              <a:t> and the then </a:t>
            </a:r>
            <a:r>
              <a:rPr lang="en-US" baseline="0" dirty="0" err="1" smtClean="0"/>
              <a:t>governer</a:t>
            </a:r>
            <a:r>
              <a:rPr lang="en-US" baseline="0" dirty="0" smtClean="0"/>
              <a:t>-general of the country Lord Mountbatten. It should be noted that Mountbatten had closer relations with India than Pakistan which was good for the country as he also played his part in getting the states with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27</a:t>
            </a:fld>
            <a:endParaRPr lang="en-US"/>
          </a:p>
        </p:txBody>
      </p:sp>
    </p:spTree>
    <p:extLst>
      <p:ext uri="{BB962C8B-B14F-4D97-AF65-F5344CB8AC3E}">
        <p14:creationId xmlns:p14="http://schemas.microsoft.com/office/powerpoint/2010/main" val="4023123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Sardar</a:t>
            </a:r>
            <a:r>
              <a:rPr lang="en-US" dirty="0" smtClean="0"/>
              <a:t> Patel went about the huge task of convincing</a:t>
            </a:r>
            <a:r>
              <a:rPr lang="en-US" baseline="0" dirty="0" smtClean="0"/>
              <a:t> the states to come together with the motherland. Here I have listed three different mechanism that were involved in convincing. Lunch parties were hosted in which the states were asked to participate and they were talked to about the decision. The states were sent agreements of accession which they were asked to sign to become a part of India. Besides this, they were offered logical arguments on why they should become a part of India. If a state decided to become independent, they would have resources to manage themselves and handling all the trade agreements with so many small possible countries would be a daunting task for them, which could also hurt them financially. Also, if all the surrounding regions belonged to India, it did not make any sense for a state to accept agreement with Pakistan. Also, maintaining national integrity of this nation which has existed for number of centuries was given as a major reason to come together as one nation.</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28</a:t>
            </a:fld>
            <a:endParaRPr lang="en-US"/>
          </a:p>
        </p:txBody>
      </p:sp>
    </p:spTree>
    <p:extLst>
      <p:ext uri="{BB962C8B-B14F-4D97-AF65-F5344CB8AC3E}">
        <p14:creationId xmlns:p14="http://schemas.microsoft.com/office/powerpoint/2010/main" val="418968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Till Aug</a:t>
            </a:r>
            <a:r>
              <a:rPr lang="en-US" baseline="0" dirty="0" smtClean="0"/>
              <a:t> 1947, all but 3 princely states had accepted to be a part of India. These three states were </a:t>
            </a:r>
            <a:r>
              <a:rPr lang="en-US" baseline="0" dirty="0" err="1" smtClean="0"/>
              <a:t>Junagadh</a:t>
            </a:r>
            <a:r>
              <a:rPr lang="en-US" baseline="0" dirty="0" smtClean="0"/>
              <a:t>, Hyderabad and Jammu &amp; Kashmir. Each presented a different case and out of them the third still continues to hurt the country. I’ll discuss each one of them separately now.</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29</a:t>
            </a:fld>
            <a:endParaRPr lang="en-US"/>
          </a:p>
        </p:txBody>
      </p:sp>
    </p:spTree>
    <p:extLst>
      <p:ext uri="{BB962C8B-B14F-4D97-AF65-F5344CB8AC3E}">
        <p14:creationId xmlns:p14="http://schemas.microsoft.com/office/powerpoint/2010/main" val="65643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Namaste everybody. My name is Ankit Gupta and today I will be talking</a:t>
            </a:r>
            <a:r>
              <a:rPr lang="en-US" baseline="0" dirty="0" smtClean="0"/>
              <a:t> about India, its story from getting independence to becoming a republic.</a:t>
            </a:r>
          </a:p>
        </p:txBody>
      </p:sp>
      <p:sp>
        <p:nvSpPr>
          <p:cNvPr id="4" name="Slide Number Placeholder 3"/>
          <p:cNvSpPr>
            <a:spLocks noGrp="1"/>
          </p:cNvSpPr>
          <p:nvPr>
            <p:ph type="sldNum" sz="quarter" idx="10"/>
          </p:nvPr>
        </p:nvSpPr>
        <p:spPr/>
        <p:txBody>
          <a:bodyPr/>
          <a:lstStyle/>
          <a:p>
            <a:fld id="{532476FB-4CC7-4522-A009-94C7BEF7BFAD}" type="slidenum">
              <a:rPr lang="en-US" smtClean="0"/>
              <a:t>3</a:t>
            </a:fld>
            <a:endParaRPr lang="en-US"/>
          </a:p>
        </p:txBody>
      </p:sp>
    </p:spTree>
    <p:extLst>
      <p:ext uri="{BB962C8B-B14F-4D97-AF65-F5344CB8AC3E}">
        <p14:creationId xmlns:p14="http://schemas.microsoft.com/office/powerpoint/2010/main" val="425060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Junagadh</a:t>
            </a:r>
            <a:r>
              <a:rPr lang="en-US" dirty="0" smtClean="0"/>
              <a:t> was the region of current Gujarat which had</a:t>
            </a:r>
            <a:r>
              <a:rPr lang="en-US" baseline="0" dirty="0" smtClean="0"/>
              <a:t> a Muslim ruler with a Hindu majority population. The ruler acceded to Pakistan. Pakistan had no issues in accepting the state even if it had a Hindu majority. Actually Pakistan leaders wanted to get </a:t>
            </a:r>
            <a:r>
              <a:rPr lang="en-US" baseline="0" dirty="0" err="1" smtClean="0"/>
              <a:t>Junagadh</a:t>
            </a:r>
            <a:r>
              <a:rPr lang="en-US" baseline="0" dirty="0" smtClean="0"/>
              <a:t> so that they could use it in exchange for J&amp;K if it did not go it with them. But there was a public outrage against this decision of the ruler and a separate government was setup under the leadership of </a:t>
            </a:r>
            <a:r>
              <a:rPr lang="en-US" baseline="0" dirty="0" err="1" smtClean="0"/>
              <a:t>Samaldas</a:t>
            </a:r>
            <a:r>
              <a:rPr lang="en-US" baseline="0" dirty="0" smtClean="0"/>
              <a:t> Gandhi, who was actually a nephew of Mahatma Gandhi. The rulers could not handle the revolt and the ruler ran away to Pakistan leaving the ministers behind who then accepted accession to India. In October 1947, the state of </a:t>
            </a:r>
            <a:r>
              <a:rPr lang="en-US" baseline="0" dirty="0" err="1" smtClean="0"/>
              <a:t>Junagadh</a:t>
            </a:r>
            <a:r>
              <a:rPr lang="en-US" baseline="0" dirty="0" smtClean="0"/>
              <a:t> became a part of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30</a:t>
            </a:fld>
            <a:endParaRPr lang="en-US"/>
          </a:p>
        </p:txBody>
      </p:sp>
    </p:spTree>
    <p:extLst>
      <p:ext uri="{BB962C8B-B14F-4D97-AF65-F5344CB8AC3E}">
        <p14:creationId xmlns:p14="http://schemas.microsoft.com/office/powerpoint/2010/main" val="2599625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a:t>
            </a:r>
            <a:r>
              <a:rPr lang="en-US" baseline="0" dirty="0" smtClean="0"/>
              <a:t> of Hyderabad was more tricky than </a:t>
            </a:r>
            <a:r>
              <a:rPr lang="en-US" baseline="0" dirty="0" err="1" smtClean="0"/>
              <a:t>Junagadh</a:t>
            </a:r>
            <a:r>
              <a:rPr lang="en-US" baseline="0" dirty="0" smtClean="0"/>
              <a:t>. The state had a key geographic location. It was right between the northern and southern parts of India and if not part of India, would cut off India into two parts mostly. The plateau was also very rich in mineral resources. The population had a Hindu majority but there were a considerable number of Muslims living too. The ruler was a Muslim </a:t>
            </a:r>
            <a:r>
              <a:rPr lang="en-US" baseline="0" dirty="0" err="1" smtClean="0"/>
              <a:t>Nizam</a:t>
            </a:r>
            <a:r>
              <a:rPr lang="en-US" baseline="0" dirty="0" smtClean="0"/>
              <a:t> named Mir </a:t>
            </a:r>
            <a:r>
              <a:rPr lang="en-US" baseline="0" dirty="0" err="1" smtClean="0"/>
              <a:t>Usman</a:t>
            </a:r>
            <a:r>
              <a:rPr lang="en-US" baseline="0" dirty="0" smtClean="0"/>
              <a:t> Ali. He decided to be independent and signed a foreign agreement with India. Meanwhile, </a:t>
            </a:r>
            <a:r>
              <a:rPr lang="en-US" baseline="0" dirty="0" err="1" smtClean="0"/>
              <a:t>Kasim</a:t>
            </a:r>
            <a:r>
              <a:rPr lang="en-US" baseline="0" dirty="0" smtClean="0"/>
              <a:t> </a:t>
            </a:r>
            <a:r>
              <a:rPr lang="en-US" baseline="0" dirty="0" err="1" smtClean="0"/>
              <a:t>Razvi</a:t>
            </a:r>
            <a:r>
              <a:rPr lang="en-US" baseline="0" dirty="0" smtClean="0"/>
              <a:t> started an extremist Muslim group in the state called the </a:t>
            </a:r>
            <a:r>
              <a:rPr lang="en-US" baseline="0" dirty="0" err="1" smtClean="0"/>
              <a:t>Razakars</a:t>
            </a:r>
            <a:r>
              <a:rPr lang="en-US" baseline="0" dirty="0" smtClean="0"/>
              <a:t>. This group started to pursue open violence against the Hindus in the state who started fleeing t the nearby Indian states specially Madras.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31</a:t>
            </a:fld>
            <a:endParaRPr lang="en-US"/>
          </a:p>
        </p:txBody>
      </p:sp>
    </p:spTree>
    <p:extLst>
      <p:ext uri="{BB962C8B-B14F-4D97-AF65-F5344CB8AC3E}">
        <p14:creationId xmlns:p14="http://schemas.microsoft.com/office/powerpoint/2010/main" val="1860580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migration of refugees from Hyderabad posed a resource problem for the Indian states who were already trying to cope up with the immigrants from the partition. </a:t>
            </a:r>
            <a:r>
              <a:rPr lang="en-US" baseline="0" dirty="0" err="1" smtClean="0"/>
              <a:t>Sardar</a:t>
            </a:r>
            <a:r>
              <a:rPr lang="en-US" baseline="0" dirty="0" smtClean="0"/>
              <a:t> Patel had always been against this decision of the </a:t>
            </a:r>
            <a:r>
              <a:rPr lang="en-US" baseline="0" dirty="0" err="1" smtClean="0"/>
              <a:t>Nizam</a:t>
            </a:r>
            <a:r>
              <a:rPr lang="en-US" baseline="0" dirty="0" smtClean="0"/>
              <a:t> but Mountbatten had been controlling the situation till then. In June 1948, Mountbatten resigned as the </a:t>
            </a:r>
            <a:r>
              <a:rPr lang="en-US" baseline="0" dirty="0" err="1" smtClean="0"/>
              <a:t>governer</a:t>
            </a:r>
            <a:r>
              <a:rPr lang="en-US" baseline="0" dirty="0" smtClean="0"/>
              <a:t>-general and returned to Britain. Immediately after, in Sept 1948, Indian army was sent to Hyderabad and after some fighting, took control of the state. On Sept 17, 1948 the state of Hyderabad became a part of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32</a:t>
            </a:fld>
            <a:endParaRPr lang="en-US"/>
          </a:p>
        </p:txBody>
      </p:sp>
    </p:spTree>
    <p:extLst>
      <p:ext uri="{BB962C8B-B14F-4D97-AF65-F5344CB8AC3E}">
        <p14:creationId xmlns:p14="http://schemas.microsoft.com/office/powerpoint/2010/main" val="4281742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case of J&amp;K was the most complicated. It continues to be a problem even today and is a</a:t>
            </a:r>
            <a:r>
              <a:rPr lang="en-US" baseline="0" dirty="0" smtClean="0"/>
              <a:t> central issue between India and Pakistan.</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33</a:t>
            </a:fld>
            <a:endParaRPr lang="en-US"/>
          </a:p>
        </p:txBody>
      </p:sp>
    </p:spTree>
    <p:extLst>
      <p:ext uri="{BB962C8B-B14F-4D97-AF65-F5344CB8AC3E}">
        <p14:creationId xmlns:p14="http://schemas.microsoft.com/office/powerpoint/2010/main" val="610406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show the two key people in the whole J&amp;K issue. Maharaja </a:t>
            </a:r>
            <a:r>
              <a:rPr lang="en-US" baseline="0" dirty="0" err="1" smtClean="0"/>
              <a:t>Hari</a:t>
            </a:r>
            <a:r>
              <a:rPr lang="en-US" baseline="0" dirty="0" smtClean="0"/>
              <a:t> Singh was the king of the state at that time. Though the state had a Muslim majority, the ruler was a Hindu and did not treat Muslims properly. The Hindus were given preferential treatment in the state and slowly the unrest began to start amongst the Muslims and it was this unrest that, in my opinion, was the key to Kashmiri Muslims developing some feeling against India, who they believed again had a similar Hindu majority. The second person, Sheikh Abdullah, was a school teacher, who later became a very influential leader of the Muslim community in J&amp;K. he had close relations with Nehru and hence was close to Congress.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34</a:t>
            </a:fld>
            <a:endParaRPr lang="en-US"/>
          </a:p>
        </p:txBody>
      </p:sp>
    </p:spTree>
    <p:extLst>
      <p:ext uri="{BB962C8B-B14F-4D97-AF65-F5344CB8AC3E}">
        <p14:creationId xmlns:p14="http://schemas.microsoft.com/office/powerpoint/2010/main" val="1972648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Muslim dissent in the state against </a:t>
            </a:r>
            <a:r>
              <a:rPr lang="en-US" dirty="0" err="1" smtClean="0"/>
              <a:t>Hari</a:t>
            </a:r>
            <a:r>
              <a:rPr lang="en-US" dirty="0" smtClean="0"/>
              <a:t> Singh, All Jammu Kashmir Muslim Conference was formed in 1932 and Abdullah became its leader. It should be noted that the</a:t>
            </a:r>
            <a:r>
              <a:rPr lang="en-US" baseline="0" dirty="0" smtClean="0"/>
              <a:t> party did not want a Muslim state. They were in favor of all the communities living together. After the news of partition, </a:t>
            </a:r>
            <a:r>
              <a:rPr lang="en-US" baseline="0" dirty="0" err="1" smtClean="0"/>
              <a:t>Hari</a:t>
            </a:r>
            <a:r>
              <a:rPr lang="en-US" baseline="0" dirty="0" smtClean="0"/>
              <a:t> Singh and his minister </a:t>
            </a:r>
            <a:r>
              <a:rPr lang="en-US" baseline="0" dirty="0" err="1" smtClean="0"/>
              <a:t>Ramachandra</a:t>
            </a:r>
            <a:r>
              <a:rPr lang="en-US" baseline="0" dirty="0" smtClean="0"/>
              <a:t> </a:t>
            </a:r>
            <a:r>
              <a:rPr lang="en-US" baseline="0" dirty="0" err="1" smtClean="0"/>
              <a:t>Kak</a:t>
            </a:r>
            <a:r>
              <a:rPr lang="en-US" baseline="0" dirty="0" smtClean="0"/>
              <a:t> were in favor of an independent state since they could get benefits by signing agreements with the both the nations. Pakistan accepted this and signed a trade agreement with J&amp;K while India did not sign this agreement. The trade relations with Pakistan soon had some problems and the relations between J&amp;K and Pakistan began to deteriorate.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35</a:t>
            </a:fld>
            <a:endParaRPr lang="en-US"/>
          </a:p>
        </p:txBody>
      </p:sp>
    </p:spTree>
    <p:extLst>
      <p:ext uri="{BB962C8B-B14F-4D97-AF65-F5344CB8AC3E}">
        <p14:creationId xmlns:p14="http://schemas.microsoft.com/office/powerpoint/2010/main" val="1056767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J&amp;K was divided into 5 main regions – Jammu, Kashmir valley, </a:t>
            </a:r>
            <a:r>
              <a:rPr lang="en-US" dirty="0" err="1" smtClean="0"/>
              <a:t>Ladakh</a:t>
            </a:r>
            <a:r>
              <a:rPr lang="en-US" dirty="0" smtClean="0"/>
              <a:t>,</a:t>
            </a:r>
            <a:r>
              <a:rPr lang="en-US" baseline="0" dirty="0" smtClean="0"/>
              <a:t> Aksai Chin and Northern areas. </a:t>
            </a:r>
            <a:r>
              <a:rPr lang="en-US" dirty="0" smtClean="0"/>
              <a:t>And then on October 22, 1947 some thousands of</a:t>
            </a:r>
            <a:r>
              <a:rPr lang="en-US" baseline="0" dirty="0" smtClean="0"/>
              <a:t> armed people started marching from the northern areas towards the south. There is a big debate even today on who these people were. India believes that these were supported by the Pakistan military and Pakistan says that these were just the Muslims who were revolting against the king. Because of the existing dissent there was already some armed resistance building up in the </a:t>
            </a:r>
            <a:r>
              <a:rPr lang="en-US" baseline="0" dirty="0" err="1" smtClean="0"/>
              <a:t>Poonch</a:t>
            </a:r>
            <a:r>
              <a:rPr lang="en-US" baseline="0" dirty="0" smtClean="0"/>
              <a:t> region (West part of J&amp;K) which had a big population of soldiers who had fought for the British in the world war. This invasion has been termed as tribal invasion the historians.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36</a:t>
            </a:fld>
            <a:endParaRPr lang="en-US"/>
          </a:p>
        </p:txBody>
      </p:sp>
    </p:spTree>
    <p:extLst>
      <p:ext uri="{BB962C8B-B14F-4D97-AF65-F5344CB8AC3E}">
        <p14:creationId xmlns:p14="http://schemas.microsoft.com/office/powerpoint/2010/main" val="2192600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advance of the invaders was very strong. They moved towards south very fast and were aiming to capture Srinagar soon and then</a:t>
            </a:r>
            <a:r>
              <a:rPr lang="en-US" baseline="0" dirty="0" smtClean="0"/>
              <a:t> Jammu. On </a:t>
            </a:r>
            <a:r>
              <a:rPr lang="en-US" baseline="0" dirty="0" err="1" smtClean="0"/>
              <a:t>Onctober</a:t>
            </a:r>
            <a:r>
              <a:rPr lang="en-US" baseline="0" dirty="0" smtClean="0"/>
              <a:t> 24, </a:t>
            </a:r>
            <a:r>
              <a:rPr lang="en-US" baseline="0" dirty="0" err="1" smtClean="0"/>
              <a:t>Hari</a:t>
            </a:r>
            <a:r>
              <a:rPr lang="en-US" baseline="0" dirty="0" smtClean="0"/>
              <a:t> Singh asked for India’s help and V.P. </a:t>
            </a:r>
            <a:r>
              <a:rPr lang="en-US" baseline="0" dirty="0" err="1" smtClean="0"/>
              <a:t>Menon</a:t>
            </a:r>
            <a:r>
              <a:rPr lang="en-US" baseline="0" dirty="0" smtClean="0"/>
              <a:t> was immediately sent to talk to him with the accession agreement. India agreed to help </a:t>
            </a:r>
            <a:r>
              <a:rPr lang="en-US" baseline="0" dirty="0" err="1" smtClean="0"/>
              <a:t>Hari</a:t>
            </a:r>
            <a:r>
              <a:rPr lang="en-US" baseline="0" dirty="0" smtClean="0"/>
              <a:t> Singh with its army only if </a:t>
            </a:r>
            <a:r>
              <a:rPr lang="en-US" baseline="0" dirty="0" err="1" smtClean="0"/>
              <a:t>Hari</a:t>
            </a:r>
            <a:r>
              <a:rPr lang="en-US" baseline="0" dirty="0" smtClean="0"/>
              <a:t> Singh signed the agreement which he did immediately. The Indian army entered into the state and began stopping the advance of the invaders. Once the Indian armies entered, Pakistan also publicly started supported the invaders with its army on the reasoning that “if India can, why can’t we?”. Mountbatten went to meet Jinnah regarding this but to no avail. The winter season was arriving so the military operations were made on hold. The current </a:t>
            </a:r>
            <a:r>
              <a:rPr lang="en-US" baseline="0" dirty="0" err="1" smtClean="0"/>
              <a:t>LoC</a:t>
            </a:r>
            <a:r>
              <a:rPr lang="en-US" baseline="0" dirty="0" smtClean="0"/>
              <a:t> (line of control) was roughly the border where the military operations were put to hold.</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37</a:t>
            </a:fld>
            <a:endParaRPr lang="en-US"/>
          </a:p>
        </p:txBody>
      </p:sp>
    </p:spTree>
    <p:extLst>
      <p:ext uri="{BB962C8B-B14F-4D97-AF65-F5344CB8AC3E}">
        <p14:creationId xmlns:p14="http://schemas.microsoft.com/office/powerpoint/2010/main" val="1668973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both Pakistan and India were essentially controlling different parts of J&amp;K. Even though officially Pakistani armies were not there in J&amp;K, it was supporting the military resistance there and had also started funding a new government for what they called “</a:t>
            </a:r>
            <a:r>
              <a:rPr lang="en-US" baseline="0" dirty="0" err="1" smtClean="0"/>
              <a:t>Azaad</a:t>
            </a:r>
            <a:r>
              <a:rPr lang="en-US" baseline="0" dirty="0" smtClean="0"/>
              <a:t> Kashmir”. Pakistan asked India to vacate its forces before they would agree to go out. But India stood fast on its claim based on the agreement signed by </a:t>
            </a:r>
            <a:r>
              <a:rPr lang="en-US" baseline="0" dirty="0" err="1" smtClean="0"/>
              <a:t>Hari</a:t>
            </a:r>
            <a:r>
              <a:rPr lang="en-US" baseline="0" dirty="0" smtClean="0"/>
              <a:t> Singh and the claim that it Pakistan who had funded the “</a:t>
            </a:r>
            <a:r>
              <a:rPr lang="en-US" baseline="0" dirty="0" err="1" smtClean="0"/>
              <a:t>tribals</a:t>
            </a:r>
            <a:r>
              <a:rPr lang="en-US" baseline="0" dirty="0" smtClean="0"/>
              <a:t>” to come in J&amp;K in the first place. In March 1948, elections were held in Indian part of J&amp;K and Sheikh Abdullah came to power. </a:t>
            </a:r>
            <a:r>
              <a:rPr lang="en-US" baseline="0" dirty="0" err="1" smtClean="0"/>
              <a:t>Hari</a:t>
            </a:r>
            <a:r>
              <a:rPr lang="en-US" baseline="0" dirty="0" smtClean="0"/>
              <a:t> Singh’s powers were reduced to a nominal role only. The war between the armed forced kept on happening and the Indian army took control over some more areas.</a:t>
            </a:r>
          </a:p>
          <a:p>
            <a:endParaRPr lang="en-US" baseline="0" dirty="0" smtClean="0"/>
          </a:p>
          <a:p>
            <a:r>
              <a:rPr lang="en-US" baseline="0" dirty="0" smtClean="0"/>
              <a:t>An unfortunate step taken by the Prime Minister Nehru was to take the Kashmir issue to United Nations on consultation with Mountbatten. </a:t>
            </a:r>
            <a:r>
              <a:rPr lang="en-US" baseline="0" dirty="0" err="1" smtClean="0"/>
              <a:t>Sardar</a:t>
            </a:r>
            <a:r>
              <a:rPr lang="en-US" baseline="0" dirty="0" smtClean="0"/>
              <a:t> Patel was totally against it. At the UN, the countries mostly supported Pakistan’s stance. This international stance should be seen in light of the cold war that was building up between the West and the Soviet. The US and other Allies thought that Pakistan would be a good base to set up their armies in against the Soviet Republic. So they did not support India’s stance. Finally the UN setup a committee to evaluate the issue. The committee came to J&amp;K and evaluated the situation but could not come to any real conclusion. It is felt that the Indian forces should have just pressed on evacuate J&amp;K of the intruders and making the issue international only made it worse from India’s standpoint. The UN decided that the current border between the armed forces should be made the Line of Control till there is any decision to the issue.</a:t>
            </a:r>
          </a:p>
          <a:p>
            <a:endParaRPr lang="en-US" baseline="0" dirty="0" smtClean="0"/>
          </a:p>
          <a:p>
            <a:r>
              <a:rPr lang="en-US" baseline="0" dirty="0" smtClean="0"/>
              <a:t>The issue still remains and has led to two Indo-Pak wars in 1965 and 1971, and also the </a:t>
            </a:r>
            <a:r>
              <a:rPr lang="en-US" baseline="0" dirty="0" err="1" smtClean="0"/>
              <a:t>Kargil</a:t>
            </a:r>
            <a:r>
              <a:rPr lang="en-US" baseline="0" dirty="0" smtClean="0"/>
              <a:t> conflict in 1999. Moreover, the issue is also at the heart of the so called </a:t>
            </a:r>
            <a:r>
              <a:rPr lang="en-US" baseline="0" dirty="0" err="1" smtClean="0"/>
              <a:t>Jehadi</a:t>
            </a:r>
            <a:r>
              <a:rPr lang="en-US" baseline="0" dirty="0" smtClean="0"/>
              <a:t> terrorism that has been at the forefront of India’s problems ever since.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38</a:t>
            </a:fld>
            <a:endParaRPr lang="en-US"/>
          </a:p>
        </p:txBody>
      </p:sp>
    </p:spTree>
    <p:extLst>
      <p:ext uri="{BB962C8B-B14F-4D97-AF65-F5344CB8AC3E}">
        <p14:creationId xmlns:p14="http://schemas.microsoft.com/office/powerpoint/2010/main" val="609197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debate</a:t>
            </a:r>
            <a:r>
              <a:rPr lang="en-US" baseline="0" dirty="0" smtClean="0"/>
              <a:t> is still on about whether the “tribal invasion” was actually “tribal” or “military”. There is evidence that the invaders were fully supplied with lorries, petrol and ammunition and were also openly supported by ministers from Pakistan. This question still comes up in any debate over J&amp;K and probably its answer holds the judgment to the J&amp;K issue.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39</a:t>
            </a:fld>
            <a:endParaRPr lang="en-US"/>
          </a:p>
        </p:txBody>
      </p:sp>
    </p:spTree>
    <p:extLst>
      <p:ext uri="{BB962C8B-B14F-4D97-AF65-F5344CB8AC3E}">
        <p14:creationId xmlns:p14="http://schemas.microsoft.com/office/powerpoint/2010/main" val="54703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first give a motivation to why I started reading</a:t>
            </a:r>
            <a:r>
              <a:rPr lang="en-US" baseline="0" dirty="0" smtClean="0"/>
              <a:t> on this topic and why it is important to all of us too. I’ll first talk about the period around freedom which included the unfortunate partition, its aftermath and how we coped up with it. India was not one country when we got independence, there will small kingdoms everywhere. How they were got together to build this one nation will be the next part of my talk, which I have titled – gathering the pieces. Lastly I’ll talk about some key issues when our constitution was being designed, the ideas of our nation that were discussed at that point of time.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a:t>
            </a:fld>
            <a:endParaRPr lang="en-US"/>
          </a:p>
        </p:txBody>
      </p:sp>
    </p:spTree>
    <p:extLst>
      <p:ext uri="{BB962C8B-B14F-4D97-AF65-F5344CB8AC3E}">
        <p14:creationId xmlns:p14="http://schemas.microsoft.com/office/powerpoint/2010/main" val="3384809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current map of J&amp;K.</a:t>
            </a:r>
            <a:r>
              <a:rPr lang="en-US" baseline="0" dirty="0" smtClean="0"/>
              <a:t> The green part if the “Pakistan-occupied Kashmir” (India’s view) or the “</a:t>
            </a:r>
            <a:r>
              <a:rPr lang="en-US" baseline="0" dirty="0" err="1" smtClean="0"/>
              <a:t>Azaad</a:t>
            </a:r>
            <a:r>
              <a:rPr lang="en-US" baseline="0" dirty="0" smtClean="0"/>
              <a:t> Kashmir” (Pakistan’s view). The orange part is controlled by India and the Aksai Chin region to the north-east of J&amp;K is controlled by China. The Aksai-Chin issue can be studied in the later history of how the war of 1962 happened.</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40</a:t>
            </a:fld>
            <a:endParaRPr lang="en-US"/>
          </a:p>
        </p:txBody>
      </p:sp>
    </p:spTree>
    <p:extLst>
      <p:ext uri="{BB962C8B-B14F-4D97-AF65-F5344CB8AC3E}">
        <p14:creationId xmlns:p14="http://schemas.microsoft.com/office/powerpoint/2010/main" val="1251294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framing of the</a:t>
            </a:r>
            <a:r>
              <a:rPr lang="en-US" baseline="0" dirty="0" smtClean="0"/>
              <a:t> </a:t>
            </a:r>
            <a:r>
              <a:rPr lang="en-US" dirty="0" smtClean="0"/>
              <a:t>constitution</a:t>
            </a:r>
            <a:r>
              <a:rPr lang="en-US" baseline="0" dirty="0" smtClean="0"/>
              <a:t> was critical in we becoming a republic. There must a framework written down explicitly on the basis of which a nation must be governed. This framework has a lot of different aspects, political, social and philosophical.</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41</a:t>
            </a:fld>
            <a:endParaRPr lang="en-US"/>
          </a:p>
        </p:txBody>
      </p:sp>
    </p:spTree>
    <p:extLst>
      <p:ext uri="{BB962C8B-B14F-4D97-AF65-F5344CB8AC3E}">
        <p14:creationId xmlns:p14="http://schemas.microsoft.com/office/powerpoint/2010/main" val="125598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frame the constitution, Constituent</a:t>
            </a:r>
            <a:r>
              <a:rPr lang="en-US" baseline="0" dirty="0" smtClean="0"/>
              <a:t> Assembly was formed in 1946. It had around 300 members and had the representation from lot of different communities and groups. About 82% of the members were already the part of Congress and others came from independent groups or individuals. Noting, the Muslim League boycotted this since it had already won a handsome number of seats in the elections and was fighting for a separate country for the Muslims.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42</a:t>
            </a:fld>
            <a:endParaRPr lang="en-US"/>
          </a:p>
        </p:txBody>
      </p:sp>
    </p:spTree>
    <p:extLst>
      <p:ext uri="{BB962C8B-B14F-4D97-AF65-F5344CB8AC3E}">
        <p14:creationId xmlns:p14="http://schemas.microsoft.com/office/powerpoint/2010/main" val="1712617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want to name some key members of the Constituent Assembly who played a key role. Jawaharlal</a:t>
            </a:r>
            <a:r>
              <a:rPr lang="en-US" baseline="0" dirty="0" smtClean="0"/>
              <a:t> Nehru – the prime minister, </a:t>
            </a:r>
            <a:r>
              <a:rPr lang="en-US" baseline="0" dirty="0" err="1" smtClean="0"/>
              <a:t>Sardar</a:t>
            </a:r>
            <a:r>
              <a:rPr lang="en-US" baseline="0" dirty="0" smtClean="0"/>
              <a:t> </a:t>
            </a:r>
            <a:r>
              <a:rPr lang="en-US" baseline="0" dirty="0" err="1" smtClean="0"/>
              <a:t>Vallabhbhai</a:t>
            </a:r>
            <a:r>
              <a:rPr lang="en-US" baseline="0" dirty="0" smtClean="0"/>
              <a:t> </a:t>
            </a:r>
            <a:r>
              <a:rPr lang="en-US" baseline="0" dirty="0" err="1" smtClean="0"/>
              <a:t>patel</a:t>
            </a:r>
            <a:r>
              <a:rPr lang="en-US" baseline="0" dirty="0" smtClean="0"/>
              <a:t> – the home minister, </a:t>
            </a:r>
            <a:r>
              <a:rPr lang="en-US" baseline="0" dirty="0" err="1" smtClean="0"/>
              <a:t>Rajendra</a:t>
            </a:r>
            <a:r>
              <a:rPr lang="en-US" baseline="0" dirty="0" smtClean="0"/>
              <a:t> Prasad – first President after 1950, B.R. </a:t>
            </a:r>
            <a:r>
              <a:rPr lang="en-US" baseline="0" dirty="0" err="1" smtClean="0"/>
              <a:t>Ambedkar</a:t>
            </a:r>
            <a:r>
              <a:rPr lang="en-US" baseline="0" dirty="0" smtClean="0"/>
              <a:t> – a brilliant lawyer, </a:t>
            </a:r>
            <a:r>
              <a:rPr lang="en-US" baseline="0" dirty="0" err="1" smtClean="0"/>
              <a:t>Alladi</a:t>
            </a:r>
            <a:r>
              <a:rPr lang="en-US" baseline="0" dirty="0" smtClean="0"/>
              <a:t> </a:t>
            </a:r>
            <a:r>
              <a:rPr lang="en-US" baseline="0" dirty="0" err="1" smtClean="0"/>
              <a:t>Krishnaswami</a:t>
            </a:r>
            <a:r>
              <a:rPr lang="en-US" baseline="0" dirty="0" smtClean="0"/>
              <a:t> – chancellor of the state of the Madras for about 15 years, K.M. </a:t>
            </a:r>
            <a:r>
              <a:rPr lang="en-US" baseline="0" dirty="0" err="1" smtClean="0"/>
              <a:t>Munshi</a:t>
            </a:r>
            <a:r>
              <a:rPr lang="en-US" baseline="0" dirty="0" smtClean="0"/>
              <a:t> – a known lawyer and B.N. Rau, who was not a part of the constituent assembly but was in an advisory role to the team.</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43</a:t>
            </a:fld>
            <a:endParaRPr lang="en-US"/>
          </a:p>
        </p:txBody>
      </p:sp>
    </p:spTree>
    <p:extLst>
      <p:ext uri="{BB962C8B-B14F-4D97-AF65-F5344CB8AC3E}">
        <p14:creationId xmlns:p14="http://schemas.microsoft.com/office/powerpoint/2010/main" val="3040486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July 22, 1947,</a:t>
            </a:r>
            <a:r>
              <a:rPr lang="en-US" baseline="0" dirty="0" smtClean="0"/>
              <a:t> Nehru introduced the proposal for the national flag which was finally accepted. The members gave different interpretations to it, each saying how different colors in the flag represented the different communities and their contributions.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44</a:t>
            </a:fld>
            <a:endParaRPr lang="en-US"/>
          </a:p>
        </p:txBody>
      </p:sp>
    </p:spTree>
    <p:extLst>
      <p:ext uri="{BB962C8B-B14F-4D97-AF65-F5344CB8AC3E}">
        <p14:creationId xmlns:p14="http://schemas.microsoft.com/office/powerpoint/2010/main" val="1972071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some key questions when the team decided to design the framework of the</a:t>
            </a:r>
            <a:r>
              <a:rPr lang="en-US" baseline="0" dirty="0" smtClean="0"/>
              <a:t> Constitution. What would be the smallest unit of governance? Is it the individual or the village? The villages had been these units in the governance systems that existed centuries before. Finally the individual was chosen as the unit with the right to vote. Another big question or debate was about modeling the constitution on western ones that had come up a century or two before or the ones that existed in our country before. The assembly found the British system good and chose a system were a Prime Minister assisted by a cabinet of ministers would form the government at the center along with a President who would be the nominal head of the state. There would be two houses of representatives chosen by direct and indirect voting. The same thing was replicated at the state level. Further Fundamental rights and Directive principles were added to guide the law formation with the care of citizens in the minds. Some of the members were not happy with the decisions saying that we had been over-influenced by the Western constitutions and tried to copy them while we should have looked more at the Indian precedents like </a:t>
            </a:r>
            <a:r>
              <a:rPr lang="en-US" baseline="0" dirty="0" err="1" smtClean="0"/>
              <a:t>Chanakya’s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45</a:t>
            </a:fld>
            <a:endParaRPr lang="en-US"/>
          </a:p>
        </p:txBody>
      </p:sp>
    </p:spTree>
    <p:extLst>
      <p:ext uri="{BB962C8B-B14F-4D97-AF65-F5344CB8AC3E}">
        <p14:creationId xmlns:p14="http://schemas.microsoft.com/office/powerpoint/2010/main" val="2082009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contentious issue was the power distribution</a:t>
            </a:r>
            <a:r>
              <a:rPr lang="en-US" baseline="0" dirty="0" smtClean="0"/>
              <a:t> between the Center and the State. The current constitution divides the governance rights on </a:t>
            </a:r>
            <a:r>
              <a:rPr lang="en-US" baseline="0" dirty="0" err="1" smtClean="0"/>
              <a:t>vaious</a:t>
            </a:r>
            <a:r>
              <a:rPr lang="en-US" baseline="0" dirty="0" smtClean="0"/>
              <a:t> topics into three lists – Federal (to be governed by state), State (to be governed by states) and Concurrent (to be governed by both). The states argued that the Center had a lot of power and the states were merely beggars. But the leaders argued hat a strong Center was needed at that point of time since we had just got independent and we need one controlling body to provide the thrust towards the development and that there were not enough good leaders to govern states at that point of time. Maybe that reason hold true then, but we can think if it is time now to pass on some of the governing powers to the states. This might reduce red-</a:t>
            </a:r>
            <a:r>
              <a:rPr lang="en-US" baseline="0" dirty="0" err="1" smtClean="0"/>
              <a:t>tapism</a:t>
            </a:r>
            <a:r>
              <a:rPr lang="en-US" baseline="0" dirty="0" smtClean="0"/>
              <a:t> and may reduce the feeling of discrimination among some states to others.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46</a:t>
            </a:fld>
            <a:endParaRPr lang="en-US"/>
          </a:p>
        </p:txBody>
      </p:sp>
    </p:spTree>
    <p:extLst>
      <p:ext uri="{BB962C8B-B14F-4D97-AF65-F5344CB8AC3E}">
        <p14:creationId xmlns:p14="http://schemas.microsoft.com/office/powerpoint/2010/main" val="759374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 of minority rights was</a:t>
            </a:r>
            <a:r>
              <a:rPr lang="en-US" baseline="0" dirty="0" smtClean="0"/>
              <a:t> a critical one. While the reservations are a useful tool to allow opportunities for some people, at the same time it can also act as a divisive mechanism between the communities. The first such case as the demand for reservation for the </a:t>
            </a:r>
            <a:r>
              <a:rPr lang="en-US" baseline="0" dirty="0" err="1" smtClean="0"/>
              <a:t>muslims</a:t>
            </a:r>
            <a:r>
              <a:rPr lang="en-US" baseline="0" dirty="0" smtClean="0"/>
              <a:t>. The argument for this was that this would help prove to the world and the </a:t>
            </a:r>
            <a:r>
              <a:rPr lang="en-US" baseline="0" dirty="0" err="1" smtClean="0"/>
              <a:t>muslims</a:t>
            </a:r>
            <a:r>
              <a:rPr lang="en-US" baseline="0" dirty="0" smtClean="0"/>
              <a:t> that India was indeed a secular country. But the home minister </a:t>
            </a:r>
            <a:r>
              <a:rPr lang="en-US" baseline="0" dirty="0" err="1" smtClean="0"/>
              <a:t>Sardar</a:t>
            </a:r>
            <a:r>
              <a:rPr lang="en-US" baseline="0" dirty="0" smtClean="0"/>
              <a:t> Patel, shot down this idea immediately since he did not want to create religious divisions once again in the nation that was still coping with the aftermath of a religion-based division.</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47</a:t>
            </a:fld>
            <a:endParaRPr lang="en-US"/>
          </a:p>
        </p:txBody>
      </p:sp>
    </p:spTree>
    <p:extLst>
      <p:ext uri="{BB962C8B-B14F-4D97-AF65-F5344CB8AC3E}">
        <p14:creationId xmlns:p14="http://schemas.microsoft.com/office/powerpoint/2010/main" val="2690214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proposed reservations was for women. But all the women members in the Assembly shot this down saying that the women do not need any special reservations and that</a:t>
            </a:r>
            <a:r>
              <a:rPr lang="en-US" baseline="0" dirty="0" smtClean="0"/>
              <a:t> they can come up on their own. The only person supporting women’s reservations was a man – P.K. </a:t>
            </a:r>
            <a:r>
              <a:rPr lang="en-US" baseline="0" dirty="0" err="1" smtClean="0"/>
              <a:t>Chaudhuri</a:t>
            </a:r>
            <a:r>
              <a:rPr lang="en-US" baseline="0" dirty="0" smtClean="0"/>
              <a:t> who was saying so “from his experience”. But the demand was turned down then. Though today we have reservations for women in the Parliament.</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48</a:t>
            </a:fld>
            <a:endParaRPr lang="en-US"/>
          </a:p>
        </p:txBody>
      </p:sp>
    </p:spTree>
    <p:extLst>
      <p:ext uri="{BB962C8B-B14F-4D97-AF65-F5344CB8AC3E}">
        <p14:creationId xmlns:p14="http://schemas.microsoft.com/office/powerpoint/2010/main" val="2315123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major</a:t>
            </a:r>
            <a:r>
              <a:rPr lang="en-US" baseline="0" dirty="0" smtClean="0"/>
              <a:t> issue which also created a lot of ripples across India a few years back is the one about reservations for the different classes. The issue was led by </a:t>
            </a:r>
            <a:r>
              <a:rPr lang="en-US" baseline="0" dirty="0" err="1" smtClean="0"/>
              <a:t>Jaipal</a:t>
            </a:r>
            <a:r>
              <a:rPr lang="en-US" baseline="0" dirty="0" smtClean="0"/>
              <a:t> Singh who presented a very strong case for the reservations for the untouchables and tribal communities. He said that these people had been exploited for very long now and needed this sort of mechanism to come up. The fear amongst the other leaders was that if reservations were implemented, they would only benefit the cream of these classes and not have the desired effect. This is the argument that still comes into picture today. But after a lot of debate and effort by Singh, the reservations for these classes was implemented.</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49</a:t>
            </a:fld>
            <a:endParaRPr lang="en-US"/>
          </a:p>
        </p:txBody>
      </p:sp>
    </p:spTree>
    <p:extLst>
      <p:ext uri="{BB962C8B-B14F-4D97-AF65-F5344CB8AC3E}">
        <p14:creationId xmlns:p14="http://schemas.microsoft.com/office/powerpoint/2010/main" val="224310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of us who ended up not to choose history as a subject of study after Grade</a:t>
            </a:r>
            <a:r>
              <a:rPr lang="en-US" baseline="0" dirty="0" smtClean="0"/>
              <a:t> 10, the Indian history ends at 1947 when we got independence. We get to know almost nothing about the events that shaped our country like the partition, the Kashmir conflict, the Communist troubles, Emergency periods, Operation Blue Star and the list goes on. So just out of curiosity one would want to know what happened to our country the outcomes of some of which are still troubling the country. We need to be aware about these things, the ideas of our nation, to become better citizens. And most importantly, studying this starting period specifically makes us think about what unites India and defines it. A question over which I have been pondering for a very long time now. And hence I started my quest with reading different sources and compiling them as this presentation today.</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a:t>
            </a:fld>
            <a:endParaRPr lang="en-US"/>
          </a:p>
        </p:txBody>
      </p:sp>
    </p:spTree>
    <p:extLst>
      <p:ext uri="{BB962C8B-B14F-4D97-AF65-F5344CB8AC3E}">
        <p14:creationId xmlns:p14="http://schemas.microsoft.com/office/powerpoint/2010/main" val="988601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and</a:t>
            </a:r>
            <a:r>
              <a:rPr lang="en-US" baseline="0" dirty="0" smtClean="0"/>
              <a:t> most contentious issues was the language of the nation, or rather the languages. There are about 18-20 major languages that are mentioned in the constitution. Which of these languages would be used to conduct all proceedings, possible of medium of instruction in schools, and as a medium of inter-provincial communication. English had been used for all these purposes till now but the case against it was that it was a sign of British supremacy. There was a strong move to establish Hindi as the official language. But the non-Hindi speaking states were totally against it and saw it as a North-Indian domination. They were in favor of English continuing as the official language.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50</a:t>
            </a:fld>
            <a:endParaRPr lang="en-US"/>
          </a:p>
        </p:txBody>
      </p:sp>
    </p:spTree>
    <p:extLst>
      <p:ext uri="{BB962C8B-B14F-4D97-AF65-F5344CB8AC3E}">
        <p14:creationId xmlns:p14="http://schemas.microsoft.com/office/powerpoint/2010/main" val="1491257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consensus could be reached on the language issue so in</a:t>
            </a:r>
            <a:r>
              <a:rPr lang="en-US" baseline="0" dirty="0" smtClean="0"/>
              <a:t> the constitution, it was decided that till 1965 English will be used as the official language and then Hindi will take over. The idea was that this will give enough time for the current non-Hindi speaking states to start using Hindi. But when 1965 came, the country again saw big protests against Hindi. I am not covering what happened then but as of today, India does not have any national language. Hindi and English are the official languages while some states conduct official proceedings in their own language additionally. This is an important issue to think about since it relates to the unity of India. This again came up some years later then when there was the ask of reorganizing the state boundaries based on the language. It is a separate chapter in itself and maybe I’ll cover it some later talk.</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51</a:t>
            </a:fld>
            <a:endParaRPr lang="en-US"/>
          </a:p>
        </p:txBody>
      </p:sp>
    </p:spTree>
    <p:extLst>
      <p:ext uri="{BB962C8B-B14F-4D97-AF65-F5344CB8AC3E}">
        <p14:creationId xmlns:p14="http://schemas.microsoft.com/office/powerpoint/2010/main" val="1250594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after all these discussions for around a period of 2 years, the Assembly wrapped up the final draft of the Indian Constitution on Nov 25, 1949. It is the longest constitution in the world with 395 articles and 8 schedules.</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52</a:t>
            </a:fld>
            <a:endParaRPr lang="en-US"/>
          </a:p>
        </p:txBody>
      </p:sp>
    </p:spTree>
    <p:extLst>
      <p:ext uri="{BB962C8B-B14F-4D97-AF65-F5344CB8AC3E}">
        <p14:creationId xmlns:p14="http://schemas.microsoft.com/office/powerpoint/2010/main" val="3922429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January 26, 1950 Indian</a:t>
            </a:r>
            <a:r>
              <a:rPr lang="en-US" baseline="0" dirty="0" smtClean="0"/>
              <a:t> adopted its new constitution and became the Republic of India. Note that we chose Jan 26 as the date of becoming the republic since its connection with the declaration of the </a:t>
            </a:r>
            <a:r>
              <a:rPr lang="en-US" baseline="0" dirty="0" err="1" smtClean="0"/>
              <a:t>Purna</a:t>
            </a:r>
            <a:r>
              <a:rPr lang="en-US" baseline="0" dirty="0" smtClean="0"/>
              <a:t> </a:t>
            </a:r>
            <a:r>
              <a:rPr lang="en-US" baseline="0" dirty="0" err="1" smtClean="0"/>
              <a:t>Swaraj</a:t>
            </a:r>
            <a:r>
              <a:rPr lang="en-US" baseline="0" dirty="0" smtClean="0"/>
              <a:t> in 1930. In this picture, you see the military parade that happens every year at </a:t>
            </a:r>
            <a:r>
              <a:rPr lang="en-US" baseline="0" dirty="0" err="1" smtClean="0"/>
              <a:t>Rajpath</a:t>
            </a:r>
            <a:r>
              <a:rPr lang="en-US" baseline="0" dirty="0" smtClean="0"/>
              <a:t>, India Gate, Delhi on the Republic Day. In the picture’s background you see the </a:t>
            </a:r>
            <a:r>
              <a:rPr lang="en-US" baseline="0" dirty="0" err="1" smtClean="0"/>
              <a:t>Rashtrapati</a:t>
            </a:r>
            <a:r>
              <a:rPr lang="en-US" baseline="0" dirty="0" smtClean="0"/>
              <a:t> </a:t>
            </a:r>
            <a:r>
              <a:rPr lang="en-US" baseline="0" dirty="0" err="1" smtClean="0"/>
              <a:t>Bhavan</a:t>
            </a:r>
            <a:r>
              <a:rPr lang="en-US" baseline="0" dirty="0" smtClean="0"/>
              <a:t>, house of the President of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53</a:t>
            </a:fld>
            <a:endParaRPr lang="en-US"/>
          </a:p>
        </p:txBody>
      </p:sp>
    </p:spTree>
    <p:extLst>
      <p:ext uri="{BB962C8B-B14F-4D97-AF65-F5344CB8AC3E}">
        <p14:creationId xmlns:p14="http://schemas.microsoft.com/office/powerpoint/2010/main" val="4010909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really have a conclusion to this talk.</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54</a:t>
            </a:fld>
            <a:endParaRPr lang="en-US"/>
          </a:p>
        </p:txBody>
      </p:sp>
    </p:spTree>
    <p:extLst>
      <p:ext uri="{BB962C8B-B14F-4D97-AF65-F5344CB8AC3E}">
        <p14:creationId xmlns:p14="http://schemas.microsoft.com/office/powerpoint/2010/main" val="496532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 can say is that we started a quest today, a quest</a:t>
            </a:r>
            <a:r>
              <a:rPr lang="en-US" baseline="0" dirty="0" smtClean="0"/>
              <a:t> to understand India. And in the end, I would like to leave you all with one question. A question that motivated me start reading about this topic and to present today.</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55</a:t>
            </a:fld>
            <a:endParaRPr lang="en-US"/>
          </a:p>
        </p:txBody>
      </p:sp>
    </p:spTree>
    <p:extLst>
      <p:ext uri="{BB962C8B-B14F-4D97-AF65-F5344CB8AC3E}">
        <p14:creationId xmlns:p14="http://schemas.microsoft.com/office/powerpoint/2010/main" val="1048540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defines India? What is India? What do we mean when we call ourselves Indian? Is it just something related to being born there or</a:t>
            </a:r>
            <a:r>
              <a:rPr lang="en-US" baseline="0" dirty="0" smtClean="0"/>
              <a:t> is it deeper than that? With so many religions, languages, cultures, what unites us? What can we all call as ours?</a:t>
            </a:r>
          </a:p>
          <a:p>
            <a:endParaRPr lang="en-US" baseline="0" dirty="0" smtClean="0"/>
          </a:p>
          <a:p>
            <a:r>
              <a:rPr lang="en-US" baseline="0" dirty="0" smtClean="0"/>
              <a:t>Today, when there are parts of the country who protest to get independence or to become separate states, we need to evaluate the question of what do we gain or lose by taking any decision. It is then that these questions come up and force people like me to undergo this quest of understanding India. I hope that maybe if not all, but some of you will feel motivated enough to think about these questions after going back.</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56</a:t>
            </a:fld>
            <a:endParaRPr lang="en-US"/>
          </a:p>
        </p:txBody>
      </p:sp>
    </p:spTree>
    <p:extLst>
      <p:ext uri="{BB962C8B-B14F-4D97-AF65-F5344CB8AC3E}">
        <p14:creationId xmlns:p14="http://schemas.microsoft.com/office/powerpoint/2010/main" val="3423354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presentation, I read a lot of </a:t>
            </a:r>
            <a:r>
              <a:rPr lang="en-US" dirty="0" err="1" smtClean="0"/>
              <a:t>wikipedia</a:t>
            </a:r>
            <a:r>
              <a:rPr lang="en-US" dirty="0" smtClean="0"/>
              <a:t> articles and mainly the book</a:t>
            </a:r>
            <a:r>
              <a:rPr lang="en-US" baseline="0" dirty="0" smtClean="0"/>
              <a:t> – “India after Gandhi”.</a:t>
            </a:r>
          </a:p>
          <a:p>
            <a:endParaRPr lang="en-US" baseline="0" dirty="0" smtClean="0"/>
          </a:p>
          <a:p>
            <a:r>
              <a:rPr lang="en-US" baseline="0" dirty="0" smtClean="0"/>
              <a:t>But whenever you decide to read a book on history, bear in mind that it is always biased. The bias could be towards a particular person, a particular organization or for a whole event. So it is good to analyze the facts presented rather than the opinions, possibly from multiple sources, and then make your interpretation of what was the situation like.</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57</a:t>
            </a:fld>
            <a:endParaRPr lang="en-US"/>
          </a:p>
        </p:txBody>
      </p:sp>
    </p:spTree>
    <p:extLst>
      <p:ext uri="{BB962C8B-B14F-4D97-AF65-F5344CB8AC3E}">
        <p14:creationId xmlns:p14="http://schemas.microsoft.com/office/powerpoint/2010/main" val="829551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2476FB-4CC7-4522-A009-94C7BEF7BFAD}" type="slidenum">
              <a:rPr lang="en-US" smtClean="0"/>
              <a:t>58</a:t>
            </a:fld>
            <a:endParaRPr lang="en-US"/>
          </a:p>
        </p:txBody>
      </p:sp>
    </p:spTree>
    <p:extLst>
      <p:ext uri="{BB962C8B-B14F-4D97-AF65-F5344CB8AC3E}">
        <p14:creationId xmlns:p14="http://schemas.microsoft.com/office/powerpoint/2010/main" val="142301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my</a:t>
            </a:r>
            <a:r>
              <a:rPr lang="en-US" baseline="0" dirty="0" smtClean="0"/>
              <a:t> talk would be about the freedom which came with the country’s partition, its aftermath and how we coped up with it.</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6</a:t>
            </a:fld>
            <a:endParaRPr lang="en-US"/>
          </a:p>
        </p:txBody>
      </p:sp>
    </p:spTree>
    <p:extLst>
      <p:ext uri="{BB962C8B-B14F-4D97-AF65-F5344CB8AC3E}">
        <p14:creationId xmlns:p14="http://schemas.microsoft.com/office/powerpoint/2010/main" val="53219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 got</a:t>
            </a:r>
            <a:r>
              <a:rPr lang="en-US" baseline="0" dirty="0" smtClean="0"/>
              <a:t> its independence on Aug 15, 1947. But have you ever wondered why was this date chosen? The Congress had first celebrated India’s independence day on Jan 26, 1930, a day which they called for </a:t>
            </a:r>
            <a:r>
              <a:rPr lang="en-US" baseline="0" dirty="0" err="1" smtClean="0"/>
              <a:t>Purna</a:t>
            </a:r>
            <a:r>
              <a:rPr lang="en-US" baseline="0" dirty="0" smtClean="0"/>
              <a:t> </a:t>
            </a:r>
            <a:r>
              <a:rPr lang="en-US" baseline="0" dirty="0" err="1" smtClean="0"/>
              <a:t>Swaraj</a:t>
            </a:r>
            <a:r>
              <a:rPr lang="en-US" baseline="0" dirty="0" smtClean="0"/>
              <a:t> Declaration. Every year since then, the people celebrated this day as our Independence day. Then why was Aug. 15 chosen as our day of freedom? The day was chosen by Lord Mountbatten because it marked the second anniversary of Japanese surrender in World War 2. Even the day of leaving India had a sense of British supremacy about it.</a:t>
            </a:r>
          </a:p>
        </p:txBody>
      </p:sp>
      <p:sp>
        <p:nvSpPr>
          <p:cNvPr id="4" name="Slide Number Placeholder 3"/>
          <p:cNvSpPr>
            <a:spLocks noGrp="1"/>
          </p:cNvSpPr>
          <p:nvPr>
            <p:ph type="sldNum" sz="quarter" idx="10"/>
          </p:nvPr>
        </p:nvSpPr>
        <p:spPr/>
        <p:txBody>
          <a:bodyPr/>
          <a:lstStyle/>
          <a:p>
            <a:fld id="{532476FB-4CC7-4522-A009-94C7BEF7BFAD}" type="slidenum">
              <a:rPr lang="en-US" smtClean="0"/>
              <a:t>7</a:t>
            </a:fld>
            <a:endParaRPr lang="en-US"/>
          </a:p>
        </p:txBody>
      </p:sp>
    </p:spTree>
    <p:extLst>
      <p:ext uri="{BB962C8B-B14F-4D97-AF65-F5344CB8AC3E}">
        <p14:creationId xmlns:p14="http://schemas.microsoft.com/office/powerpoint/2010/main" val="89241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ceremony started on Aug 14,</a:t>
            </a:r>
            <a:r>
              <a:rPr lang="en-US" baseline="0" dirty="0" smtClean="0"/>
              <a:t> 11pm since it was decided that India will get its independence at the stroke of midnight. It is also said that astrologers believed that Aug 15 was inauspicious so the ceremony should at least start the day before. There were three speakers that day. The first speaker was Ch. </a:t>
            </a:r>
            <a:r>
              <a:rPr lang="en-US" baseline="0" dirty="0" err="1" smtClean="0"/>
              <a:t>Khaliquzzaman</a:t>
            </a:r>
            <a:r>
              <a:rPr lang="en-US" baseline="0" dirty="0" smtClean="0"/>
              <a:t>, chosen to represent the Indian Muslims. Then was Dr. S. </a:t>
            </a:r>
            <a:r>
              <a:rPr lang="en-US" baseline="0" dirty="0" err="1" smtClean="0"/>
              <a:t>Radhakrishnan</a:t>
            </a:r>
            <a:r>
              <a:rPr lang="en-US" baseline="0" dirty="0" smtClean="0"/>
              <a:t> who was a very good orator and was known for his work of uniting Western and Eastern systems of politics and governance. The final speaker was Pt. Jawaharlal Nehru who was also going to be the first Prime Minister of the country.</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8</a:t>
            </a:fld>
            <a:endParaRPr lang="en-US"/>
          </a:p>
        </p:txBody>
      </p:sp>
    </p:spTree>
    <p:extLst>
      <p:ext uri="{BB962C8B-B14F-4D97-AF65-F5344CB8AC3E}">
        <p14:creationId xmlns:p14="http://schemas.microsoft.com/office/powerpoint/2010/main" val="248190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day before India got its independence, Pakistan marked its Independence</a:t>
            </a:r>
            <a:r>
              <a:rPr lang="en-US" baseline="0" dirty="0" smtClean="0"/>
              <a:t> Day on Aug 14, 1947. One could argue that both countries should have gotten freedom on the same day but historians have noted some reasons for it. Primarily Lord Mountbatten would have been there in both the ceremonies so for his convenience, the days were kept separate. And further, Pakistan chose to schedule its independence before India so that it does not look like they broke away from India.</a:t>
            </a:r>
            <a:endParaRPr lang="en-US" dirty="0"/>
          </a:p>
        </p:txBody>
      </p:sp>
      <p:sp>
        <p:nvSpPr>
          <p:cNvPr id="4" name="Slide Number Placeholder 3"/>
          <p:cNvSpPr>
            <a:spLocks noGrp="1"/>
          </p:cNvSpPr>
          <p:nvPr>
            <p:ph type="sldNum" sz="quarter" idx="10"/>
          </p:nvPr>
        </p:nvSpPr>
        <p:spPr/>
        <p:txBody>
          <a:bodyPr/>
          <a:lstStyle/>
          <a:p>
            <a:fld id="{532476FB-4CC7-4522-A009-94C7BEF7BFAD}" type="slidenum">
              <a:rPr lang="en-US" smtClean="0"/>
              <a:t>9</a:t>
            </a:fld>
            <a:endParaRPr lang="en-US"/>
          </a:p>
        </p:txBody>
      </p:sp>
    </p:spTree>
    <p:extLst>
      <p:ext uri="{BB962C8B-B14F-4D97-AF65-F5344CB8AC3E}">
        <p14:creationId xmlns:p14="http://schemas.microsoft.com/office/powerpoint/2010/main" val="776972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E8E6CB7-FA37-4D8F-9B8E-458B882BA1DF}" type="datetimeFigureOut">
              <a:rPr lang="en-US" smtClean="0"/>
              <a:t>3/11/2011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D79AFED-36BA-4A54-9565-2DA799041FE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E6CB7-FA37-4D8F-9B8E-458B882BA1DF}" type="datetimeFigureOut">
              <a:rPr lang="en-US" smtClean="0"/>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AFED-36BA-4A54-9565-2DA799041FE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E6CB7-FA37-4D8F-9B8E-458B882BA1DF}" type="datetimeFigureOut">
              <a:rPr lang="en-US" smtClean="0"/>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AFED-36BA-4A54-9565-2DA799041FE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E6CB7-FA37-4D8F-9B8E-458B882BA1DF}" type="datetimeFigureOut">
              <a:rPr lang="en-US" smtClean="0"/>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AFED-36BA-4A54-9565-2DA799041FE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E6CB7-FA37-4D8F-9B8E-458B882BA1DF}" type="datetimeFigureOut">
              <a:rPr lang="en-US" smtClean="0"/>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AFED-36BA-4A54-9565-2DA799041F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8E6CB7-FA37-4D8F-9B8E-458B882BA1DF}" type="datetimeFigureOut">
              <a:rPr lang="en-US" smtClean="0"/>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AFED-36BA-4A54-9565-2DA799041FE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E6CB7-FA37-4D8F-9B8E-458B882BA1DF}" type="datetimeFigureOut">
              <a:rPr lang="en-US" smtClean="0"/>
              <a:t>3/11/2011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9AFED-36BA-4A54-9565-2DA799041FE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E6CB7-FA37-4D8F-9B8E-458B882BA1DF}" type="datetimeFigureOut">
              <a:rPr lang="en-US" smtClean="0"/>
              <a:t>3/11/2011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9AFED-36BA-4A54-9565-2DA799041FE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E6CB7-FA37-4D8F-9B8E-458B882BA1DF}" type="datetimeFigureOut">
              <a:rPr lang="en-US" smtClean="0"/>
              <a:t>3/11/2011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9AFED-36BA-4A54-9565-2DA799041F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E6CB7-FA37-4D8F-9B8E-458B882BA1DF}" type="datetimeFigureOut">
              <a:rPr lang="en-US" smtClean="0"/>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AFED-36BA-4A54-9565-2DA799041F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E6CB7-FA37-4D8F-9B8E-458B882BA1DF}" type="datetimeFigureOut">
              <a:rPr lang="en-US" smtClean="0"/>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AFED-36BA-4A54-9565-2DA799041F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E8E6CB7-FA37-4D8F-9B8E-458B882BA1DF}" type="datetimeFigureOut">
              <a:rPr lang="en-US" smtClean="0"/>
              <a:t>3/11/2011</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D79AFED-36BA-4A54-9565-2DA799041F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eg"/><Relationship Id="rId7"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Hindu YUVA</a:t>
            </a:r>
            <a:endParaRPr lang="en-US" dirty="0"/>
          </a:p>
        </p:txBody>
      </p:sp>
      <p:sp>
        <p:nvSpPr>
          <p:cNvPr id="3" name="Subtitle 2"/>
          <p:cNvSpPr>
            <a:spLocks noGrp="1"/>
          </p:cNvSpPr>
          <p:nvPr>
            <p:ph type="subTitle" idx="1"/>
          </p:nvPr>
        </p:nvSpPr>
        <p:spPr/>
        <p:txBody>
          <a:bodyPr/>
          <a:lstStyle/>
          <a:p>
            <a:r>
              <a:rPr lang="en-US" dirty="0" err="1" smtClean="0"/>
              <a:t>Bouddhik</a:t>
            </a:r>
            <a:r>
              <a:rPr lang="en-US" dirty="0" smtClean="0"/>
              <a:t> Evening</a:t>
            </a:r>
          </a:p>
          <a:p>
            <a:r>
              <a:rPr lang="en-US" dirty="0" smtClean="0"/>
              <a:t>February 26, 2011</a:t>
            </a:r>
            <a:endParaRPr lang="en-US" dirty="0"/>
          </a:p>
        </p:txBody>
      </p:sp>
    </p:spTree>
    <p:extLst>
      <p:ext uri="{BB962C8B-B14F-4D97-AF65-F5344CB8AC3E}">
        <p14:creationId xmlns:p14="http://schemas.microsoft.com/office/powerpoint/2010/main" val="28952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to go back in time</a:t>
            </a:r>
            <a:endParaRPr lang="en-US" dirty="0"/>
          </a:p>
        </p:txBody>
      </p:sp>
      <p:sp>
        <p:nvSpPr>
          <p:cNvPr id="3" name="Title 2"/>
          <p:cNvSpPr>
            <a:spLocks noGrp="1"/>
          </p:cNvSpPr>
          <p:nvPr>
            <p:ph type="title"/>
          </p:nvPr>
        </p:nvSpPr>
        <p:spPr/>
        <p:txBody>
          <a:bodyPr/>
          <a:lstStyle/>
          <a:p>
            <a:r>
              <a:rPr lang="en-US" dirty="0" smtClean="0"/>
              <a:t>What led to partition?</a:t>
            </a:r>
            <a:endParaRPr lang="en-US" dirty="0"/>
          </a:p>
        </p:txBody>
      </p:sp>
    </p:spTree>
    <p:extLst>
      <p:ext uri="{BB962C8B-B14F-4D97-AF65-F5344CB8AC3E}">
        <p14:creationId xmlns:p14="http://schemas.microsoft.com/office/powerpoint/2010/main" val="184998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Divide and rule politics by the British</a:t>
            </a:r>
          </a:p>
          <a:p>
            <a:endParaRPr lang="en-US" dirty="0"/>
          </a:p>
          <a:p>
            <a:r>
              <a:rPr lang="en-US" dirty="0" smtClean="0"/>
              <a:t>Feeling of separatism – </a:t>
            </a:r>
            <a:r>
              <a:rPr lang="en-US" dirty="0" err="1" smtClean="0"/>
              <a:t>Khilafat</a:t>
            </a:r>
            <a:r>
              <a:rPr lang="en-US" dirty="0" smtClean="0"/>
              <a:t> Movement</a:t>
            </a:r>
          </a:p>
          <a:p>
            <a:endParaRPr lang="en-US" dirty="0"/>
          </a:p>
          <a:p>
            <a:r>
              <a:rPr lang="en-US" dirty="0" smtClean="0"/>
              <a:t>Congress’s ignorance of the Muslim League</a:t>
            </a:r>
            <a:endParaRPr lang="en-US" dirty="0"/>
          </a:p>
        </p:txBody>
      </p:sp>
      <p:sp>
        <p:nvSpPr>
          <p:cNvPr id="3" name="Title 2"/>
          <p:cNvSpPr>
            <a:spLocks noGrp="1"/>
          </p:cNvSpPr>
          <p:nvPr>
            <p:ph type="title"/>
          </p:nvPr>
        </p:nvSpPr>
        <p:spPr/>
        <p:txBody>
          <a:bodyPr/>
          <a:lstStyle/>
          <a:p>
            <a:r>
              <a:rPr lang="en-US" dirty="0" smtClean="0"/>
              <a:t>The Early Cracks</a:t>
            </a:r>
            <a:endParaRPr lang="en-US" dirty="0"/>
          </a:p>
        </p:txBody>
      </p:sp>
    </p:spTree>
    <p:extLst>
      <p:ext uri="{BB962C8B-B14F-4D97-AF65-F5344CB8AC3E}">
        <p14:creationId xmlns:p14="http://schemas.microsoft.com/office/powerpoint/2010/main" val="30865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Led by Mohammad Ali Jinnah.</a:t>
            </a:r>
          </a:p>
          <a:p>
            <a:endParaRPr lang="en-US" dirty="0" smtClean="0"/>
          </a:p>
          <a:p>
            <a:r>
              <a:rPr lang="en-US" dirty="0" smtClean="0"/>
              <a:t>1927: ~1300 members, 1944: ~500,000 members in Bengal alone</a:t>
            </a:r>
          </a:p>
          <a:p>
            <a:endParaRPr lang="en-US" dirty="0"/>
          </a:p>
          <a:p>
            <a:r>
              <a:rPr lang="en-US" dirty="0" smtClean="0"/>
              <a:t>Fear of a ‘Brahman </a:t>
            </a:r>
            <a:r>
              <a:rPr lang="en-US" dirty="0" err="1" smtClean="0"/>
              <a:t>Baniya</a:t>
            </a:r>
            <a:r>
              <a:rPr lang="en-US" dirty="0" smtClean="0"/>
              <a:t> Raj’</a:t>
            </a:r>
          </a:p>
          <a:p>
            <a:endParaRPr lang="en-US" dirty="0"/>
          </a:p>
          <a:p>
            <a:r>
              <a:rPr lang="en-US" dirty="0" smtClean="0"/>
              <a:t>March 1940, first call for Pakistan.</a:t>
            </a:r>
          </a:p>
          <a:p>
            <a:endParaRPr lang="en-US" dirty="0"/>
          </a:p>
        </p:txBody>
      </p:sp>
      <p:sp>
        <p:nvSpPr>
          <p:cNvPr id="3" name="Title 2"/>
          <p:cNvSpPr>
            <a:spLocks noGrp="1"/>
          </p:cNvSpPr>
          <p:nvPr>
            <p:ph type="title"/>
          </p:nvPr>
        </p:nvSpPr>
        <p:spPr/>
        <p:txBody>
          <a:bodyPr/>
          <a:lstStyle/>
          <a:p>
            <a:r>
              <a:rPr lang="en-US" dirty="0" smtClean="0"/>
              <a:t>Rise of Muslim League</a:t>
            </a:r>
            <a:endParaRPr lang="en-US" dirty="0"/>
          </a:p>
        </p:txBody>
      </p:sp>
    </p:spTree>
    <p:extLst>
      <p:ext uri="{BB962C8B-B14F-4D97-AF65-F5344CB8AC3E}">
        <p14:creationId xmlns:p14="http://schemas.microsoft.com/office/powerpoint/2010/main" val="91497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“there is more likelihood of obtaining Hindu consent to Division than Muslim consent to union”</a:t>
            </a:r>
          </a:p>
          <a:p>
            <a:endParaRPr lang="en-US" dirty="0"/>
          </a:p>
          <a:p>
            <a:r>
              <a:rPr lang="en-US" dirty="0" smtClean="0"/>
              <a:t>“to unite India against Muslim wishes would necessarily involve force. To divide India against Hindu wishes would not”</a:t>
            </a:r>
          </a:p>
          <a:p>
            <a:endParaRPr lang="en-US" dirty="0"/>
          </a:p>
          <a:p>
            <a:r>
              <a:rPr lang="en-US" dirty="0" smtClean="0"/>
              <a:t>“the Hindus may loudly lament their brethren in Bengal and Punjab being torn from Mother India, but they are not likely to have the will to undertake a crusade on their behalf”</a:t>
            </a:r>
            <a:endParaRPr lang="en-US" dirty="0"/>
          </a:p>
        </p:txBody>
      </p:sp>
      <p:sp>
        <p:nvSpPr>
          <p:cNvPr id="3" name="Title 2"/>
          <p:cNvSpPr>
            <a:spLocks noGrp="1"/>
          </p:cNvSpPr>
          <p:nvPr>
            <p:ph type="title"/>
          </p:nvPr>
        </p:nvSpPr>
        <p:spPr>
          <a:xfrm>
            <a:off x="304800" y="570156"/>
            <a:ext cx="8839200" cy="1054250"/>
          </a:xfrm>
        </p:spPr>
        <p:txBody>
          <a:bodyPr/>
          <a:lstStyle/>
          <a:p>
            <a:r>
              <a:rPr lang="en-US" dirty="0" smtClean="0"/>
              <a:t>Cripps Commission (1946)</a:t>
            </a:r>
            <a:endParaRPr lang="en-US" dirty="0"/>
          </a:p>
        </p:txBody>
      </p:sp>
    </p:spTree>
    <p:extLst>
      <p:ext uri="{BB962C8B-B14F-4D97-AF65-F5344CB8AC3E}">
        <p14:creationId xmlns:p14="http://schemas.microsoft.com/office/powerpoint/2010/main" val="425230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Total seats: 1585</a:t>
            </a:r>
          </a:p>
          <a:p>
            <a:endParaRPr lang="en-US" dirty="0"/>
          </a:p>
          <a:p>
            <a:r>
              <a:rPr lang="en-US" dirty="0" smtClean="0"/>
              <a:t>Congress: 927, Muslim League: 429</a:t>
            </a:r>
          </a:p>
          <a:p>
            <a:endParaRPr lang="en-US" dirty="0"/>
          </a:p>
          <a:p>
            <a:r>
              <a:rPr lang="en-US" dirty="0" smtClean="0"/>
              <a:t>The partition was inevitable</a:t>
            </a:r>
            <a:endParaRPr lang="en-US" dirty="0"/>
          </a:p>
        </p:txBody>
      </p:sp>
      <p:sp>
        <p:nvSpPr>
          <p:cNvPr id="3" name="Title 2"/>
          <p:cNvSpPr>
            <a:spLocks noGrp="1"/>
          </p:cNvSpPr>
          <p:nvPr>
            <p:ph type="title"/>
          </p:nvPr>
        </p:nvSpPr>
        <p:spPr/>
        <p:txBody>
          <a:bodyPr/>
          <a:lstStyle/>
          <a:p>
            <a:r>
              <a:rPr lang="en-US" dirty="0" smtClean="0"/>
              <a:t>The Elections (1946)</a:t>
            </a:r>
            <a:endParaRPr lang="en-US" dirty="0"/>
          </a:p>
        </p:txBody>
      </p:sp>
    </p:spTree>
    <p:extLst>
      <p:ext uri="{BB962C8B-B14F-4D97-AF65-F5344CB8AC3E}">
        <p14:creationId xmlns:p14="http://schemas.microsoft.com/office/powerpoint/2010/main" val="389041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Congress’s shortsightedness</a:t>
            </a:r>
          </a:p>
          <a:p>
            <a:endParaRPr lang="en-US" dirty="0"/>
          </a:p>
          <a:p>
            <a:r>
              <a:rPr lang="en-US" dirty="0" smtClean="0"/>
              <a:t>Jinnah’s ambition</a:t>
            </a:r>
          </a:p>
          <a:p>
            <a:endParaRPr lang="en-US" dirty="0"/>
          </a:p>
          <a:p>
            <a:r>
              <a:rPr lang="en-US" dirty="0" smtClean="0"/>
              <a:t>British amorality and cynicism</a:t>
            </a:r>
            <a:endParaRPr lang="en-US" dirty="0"/>
          </a:p>
        </p:txBody>
      </p:sp>
      <p:sp>
        <p:nvSpPr>
          <p:cNvPr id="3" name="Title 2"/>
          <p:cNvSpPr>
            <a:spLocks noGrp="1"/>
          </p:cNvSpPr>
          <p:nvPr>
            <p:ph type="title"/>
          </p:nvPr>
        </p:nvSpPr>
        <p:spPr/>
        <p:txBody>
          <a:bodyPr/>
          <a:lstStyle/>
          <a:p>
            <a:r>
              <a:rPr lang="en-US" dirty="0" smtClean="0"/>
              <a:t>What led to partition?</a:t>
            </a:r>
            <a:endParaRPr lang="en-US" dirty="0"/>
          </a:p>
        </p:txBody>
      </p:sp>
    </p:spTree>
    <p:extLst>
      <p:ext uri="{BB962C8B-B14F-4D97-AF65-F5344CB8AC3E}">
        <p14:creationId xmlns:p14="http://schemas.microsoft.com/office/powerpoint/2010/main" val="27662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Reported figures for Aug 1947 – 15,000 killed</a:t>
            </a:r>
          </a:p>
          <a:p>
            <a:endParaRPr lang="en-US" dirty="0"/>
          </a:p>
          <a:p>
            <a:r>
              <a:rPr lang="en-US" dirty="0" smtClean="0"/>
              <a:t>Overall toll: 1 million dead (reported).</a:t>
            </a:r>
            <a:endParaRPr lang="en-US" dirty="0"/>
          </a:p>
        </p:txBody>
      </p:sp>
      <p:sp>
        <p:nvSpPr>
          <p:cNvPr id="3" name="Title 2"/>
          <p:cNvSpPr>
            <a:spLocks noGrp="1"/>
          </p:cNvSpPr>
          <p:nvPr>
            <p:ph type="title"/>
          </p:nvPr>
        </p:nvSpPr>
        <p:spPr/>
        <p:txBody>
          <a:bodyPr/>
          <a:lstStyle/>
          <a:p>
            <a:r>
              <a:rPr lang="en-US" dirty="0" smtClean="0"/>
              <a:t>The Massacre</a:t>
            </a:r>
            <a:endParaRPr lang="en-US" dirty="0"/>
          </a:p>
        </p:txBody>
      </p:sp>
    </p:spTree>
    <p:extLst>
      <p:ext uri="{BB962C8B-B14F-4D97-AF65-F5344CB8AC3E}">
        <p14:creationId xmlns:p14="http://schemas.microsoft.com/office/powerpoint/2010/main" val="324073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original plan of leaving India in June, 1948.</a:t>
            </a:r>
          </a:p>
          <a:p>
            <a:endParaRPr lang="en-US" dirty="0"/>
          </a:p>
          <a:p>
            <a:r>
              <a:rPr lang="en-US" dirty="0" smtClean="0"/>
              <a:t>The delay in announcing Punjab boundary.</a:t>
            </a:r>
          </a:p>
          <a:p>
            <a:endParaRPr lang="en-US" dirty="0"/>
          </a:p>
          <a:p>
            <a:r>
              <a:rPr lang="en-US" dirty="0" smtClean="0"/>
              <a:t>Improper use of the armed forces.</a:t>
            </a:r>
            <a:endParaRPr lang="en-US" dirty="0"/>
          </a:p>
        </p:txBody>
      </p:sp>
      <p:sp>
        <p:nvSpPr>
          <p:cNvPr id="3" name="Title 2"/>
          <p:cNvSpPr>
            <a:spLocks noGrp="1"/>
          </p:cNvSpPr>
          <p:nvPr>
            <p:ph type="title"/>
          </p:nvPr>
        </p:nvSpPr>
        <p:spPr/>
        <p:txBody>
          <a:bodyPr/>
          <a:lstStyle/>
          <a:p>
            <a:r>
              <a:rPr lang="en-US" sz="4000" dirty="0" smtClean="0"/>
              <a:t>Could this have been prevented?</a:t>
            </a:r>
            <a:endParaRPr lang="en-US" sz="4000" dirty="0"/>
          </a:p>
        </p:txBody>
      </p:sp>
    </p:spTree>
    <p:extLst>
      <p:ext uri="{BB962C8B-B14F-4D97-AF65-F5344CB8AC3E}">
        <p14:creationId xmlns:p14="http://schemas.microsoft.com/office/powerpoint/2010/main" val="363000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biggest migration in World history.</a:t>
            </a:r>
          </a:p>
          <a:p>
            <a:endParaRPr lang="en-US" dirty="0"/>
          </a:p>
          <a:p>
            <a:r>
              <a:rPr lang="en-US" dirty="0" smtClean="0"/>
              <a:t>~8 million people coming into India.</a:t>
            </a:r>
          </a:p>
          <a:p>
            <a:endParaRPr lang="en-US" dirty="0"/>
          </a:p>
          <a:p>
            <a:r>
              <a:rPr lang="en-US" dirty="0" smtClean="0"/>
              <a:t>More than populations of countries like Austria, Norway. Almost equal to Australia!</a:t>
            </a:r>
          </a:p>
          <a:p>
            <a:pPr marL="0" indent="0">
              <a:buNone/>
            </a:pPr>
            <a:endParaRPr lang="en-US" dirty="0"/>
          </a:p>
        </p:txBody>
      </p:sp>
      <p:sp>
        <p:nvSpPr>
          <p:cNvPr id="3" name="Title 2"/>
          <p:cNvSpPr>
            <a:spLocks noGrp="1"/>
          </p:cNvSpPr>
          <p:nvPr>
            <p:ph type="title"/>
          </p:nvPr>
        </p:nvSpPr>
        <p:spPr/>
        <p:txBody>
          <a:bodyPr/>
          <a:lstStyle/>
          <a:p>
            <a:r>
              <a:rPr lang="en-US" dirty="0" smtClean="0"/>
              <a:t>Aftermath (1947-49)</a:t>
            </a:r>
            <a:endParaRPr lang="en-US" dirty="0"/>
          </a:p>
        </p:txBody>
      </p:sp>
    </p:spTree>
    <p:extLst>
      <p:ext uri="{BB962C8B-B14F-4D97-AF65-F5344CB8AC3E}">
        <p14:creationId xmlns:p14="http://schemas.microsoft.com/office/powerpoint/2010/main" val="424871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Partition of India-en.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28600"/>
            <a:ext cx="5410200" cy="63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4406153" cy="3877815"/>
          </a:xfrm>
        </p:spPr>
        <p:txBody>
          <a:bodyPr/>
          <a:lstStyle/>
          <a:p>
            <a:r>
              <a:rPr lang="en-US" dirty="0" smtClean="0"/>
              <a:t>Pursuing PhD at University of Washington</a:t>
            </a:r>
          </a:p>
          <a:p>
            <a:r>
              <a:rPr lang="en-US" dirty="0" smtClean="0"/>
              <a:t>Research: Computer Vision and Graphics</a:t>
            </a:r>
          </a:p>
          <a:p>
            <a:r>
              <a:rPr lang="en-US" dirty="0" smtClean="0"/>
              <a:t>Deeply interested in history, politics, travelling and adventure sports.</a:t>
            </a:r>
          </a:p>
          <a:p>
            <a:endParaRPr lang="en-US" dirty="0"/>
          </a:p>
        </p:txBody>
      </p:sp>
      <p:sp>
        <p:nvSpPr>
          <p:cNvPr id="2" name="Title 1"/>
          <p:cNvSpPr>
            <a:spLocks noGrp="1"/>
          </p:cNvSpPr>
          <p:nvPr>
            <p:ph type="title"/>
          </p:nvPr>
        </p:nvSpPr>
        <p:spPr/>
        <p:txBody>
          <a:bodyPr/>
          <a:lstStyle/>
          <a:p>
            <a:r>
              <a:rPr lang="en-US" dirty="0" smtClean="0"/>
              <a:t>Speaker Profile</a:t>
            </a:r>
            <a:endParaRPr lang="en-US" dirty="0"/>
          </a:p>
        </p:txBody>
      </p:sp>
      <p:pic>
        <p:nvPicPr>
          <p:cNvPr id="1026" name="Picture 2" descr="C:\Users\Administrator.UWCSE-0TB1H53LO\Desktop\myphotos\fac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209800"/>
            <a:ext cx="2514600" cy="2733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943600" y="5029200"/>
            <a:ext cx="2514600" cy="369332"/>
          </a:xfrm>
          <a:prstGeom prst="rect">
            <a:avLst/>
          </a:prstGeom>
          <a:noFill/>
        </p:spPr>
        <p:txBody>
          <a:bodyPr wrap="square" rtlCol="0">
            <a:spAutoFit/>
          </a:bodyPr>
          <a:lstStyle/>
          <a:p>
            <a:pPr algn="ctr"/>
            <a:r>
              <a:rPr lang="en-US" dirty="0" smtClean="0"/>
              <a:t>Ankit Gupta</a:t>
            </a:r>
            <a:endParaRPr lang="en-US" dirty="0"/>
          </a:p>
        </p:txBody>
      </p:sp>
    </p:spTree>
    <p:extLst>
      <p:ext uri="{BB962C8B-B14F-4D97-AF65-F5344CB8AC3E}">
        <p14:creationId xmlns:p14="http://schemas.microsoft.com/office/powerpoint/2010/main" val="85614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 million people in.</a:t>
            </a:r>
          </a:p>
          <a:p>
            <a:endParaRPr lang="en-US" dirty="0"/>
          </a:p>
          <a:p>
            <a:r>
              <a:rPr lang="en-US" dirty="0" smtClean="0"/>
              <a:t>Resettlement for farmers</a:t>
            </a:r>
          </a:p>
          <a:p>
            <a:pPr lvl="1"/>
            <a:r>
              <a:rPr lang="en-US" dirty="0" err="1" smtClean="0"/>
              <a:t>Sardar</a:t>
            </a:r>
            <a:r>
              <a:rPr lang="en-US" dirty="0" smtClean="0"/>
              <a:t> </a:t>
            </a:r>
            <a:r>
              <a:rPr lang="en-US" dirty="0" err="1" smtClean="0"/>
              <a:t>Tarlok</a:t>
            </a:r>
            <a:r>
              <a:rPr lang="en-US" dirty="0" smtClean="0"/>
              <a:t> Singh.</a:t>
            </a:r>
          </a:p>
          <a:p>
            <a:pPr lvl="1"/>
            <a:r>
              <a:rPr lang="en-US" dirty="0" smtClean="0"/>
              <a:t>Standard hectare and Graded cut policies.</a:t>
            </a:r>
          </a:p>
          <a:p>
            <a:endParaRPr lang="en-US" dirty="0"/>
          </a:p>
          <a:p>
            <a:r>
              <a:rPr lang="en-US" dirty="0" smtClean="0"/>
              <a:t>Resettlement in areas like Delhi (Patel Nagar, </a:t>
            </a:r>
            <a:r>
              <a:rPr lang="en-US" dirty="0" err="1" smtClean="0"/>
              <a:t>Lajpat</a:t>
            </a:r>
            <a:r>
              <a:rPr lang="en-US" dirty="0" smtClean="0"/>
              <a:t> Nagar, </a:t>
            </a:r>
            <a:r>
              <a:rPr lang="en-US" dirty="0" err="1" smtClean="0"/>
              <a:t>Rajendra</a:t>
            </a:r>
            <a:r>
              <a:rPr lang="en-US" dirty="0" smtClean="0"/>
              <a:t> Nagar …. ), Faridabad.</a:t>
            </a:r>
          </a:p>
        </p:txBody>
      </p:sp>
      <p:sp>
        <p:nvSpPr>
          <p:cNvPr id="3" name="Title 2"/>
          <p:cNvSpPr>
            <a:spLocks noGrp="1"/>
          </p:cNvSpPr>
          <p:nvPr>
            <p:ph type="title"/>
          </p:nvPr>
        </p:nvSpPr>
        <p:spPr/>
        <p:txBody>
          <a:bodyPr/>
          <a:lstStyle/>
          <a:p>
            <a:r>
              <a:rPr lang="en-US" dirty="0" smtClean="0"/>
              <a:t>North-West India</a:t>
            </a:r>
            <a:endParaRPr lang="en-US" dirty="0"/>
          </a:p>
        </p:txBody>
      </p:sp>
    </p:spTree>
    <p:extLst>
      <p:ext uri="{BB962C8B-B14F-4D97-AF65-F5344CB8AC3E}">
        <p14:creationId xmlns:p14="http://schemas.microsoft.com/office/powerpoint/2010/main" val="34595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~400,000 immigrants in Calcutta alone.</a:t>
            </a:r>
          </a:p>
          <a:p>
            <a:endParaRPr lang="en-US" dirty="0"/>
          </a:p>
          <a:p>
            <a:r>
              <a:rPr lang="en-US" dirty="0" smtClean="0"/>
              <a:t>Inefficient settlement plans.</a:t>
            </a:r>
          </a:p>
          <a:p>
            <a:endParaRPr lang="en-US" dirty="0"/>
          </a:p>
          <a:p>
            <a:r>
              <a:rPr lang="en-US" dirty="0" smtClean="0"/>
              <a:t>Strengthening emergence of communism.</a:t>
            </a:r>
            <a:endParaRPr lang="en-US" dirty="0"/>
          </a:p>
        </p:txBody>
      </p:sp>
      <p:sp>
        <p:nvSpPr>
          <p:cNvPr id="3" name="Title 2"/>
          <p:cNvSpPr>
            <a:spLocks noGrp="1"/>
          </p:cNvSpPr>
          <p:nvPr>
            <p:ph type="title"/>
          </p:nvPr>
        </p:nvSpPr>
        <p:spPr/>
        <p:txBody>
          <a:bodyPr/>
          <a:lstStyle/>
          <a:p>
            <a:r>
              <a:rPr lang="en-US" dirty="0" smtClean="0"/>
              <a:t>Eastern India</a:t>
            </a:r>
            <a:endParaRPr lang="en-US" dirty="0"/>
          </a:p>
        </p:txBody>
      </p:sp>
    </p:spTree>
    <p:extLst>
      <p:ext uri="{BB962C8B-B14F-4D97-AF65-F5344CB8AC3E}">
        <p14:creationId xmlns:p14="http://schemas.microsoft.com/office/powerpoint/2010/main" val="182254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482353" cy="3877815"/>
          </a:xfrm>
        </p:spPr>
        <p:txBody>
          <a:bodyPr/>
          <a:lstStyle/>
          <a:p>
            <a:r>
              <a:rPr lang="en-US" dirty="0" smtClean="0"/>
              <a:t>Led by B.T. </a:t>
            </a:r>
            <a:r>
              <a:rPr lang="en-US" dirty="0" err="1" smtClean="0"/>
              <a:t>Ranadive</a:t>
            </a:r>
            <a:r>
              <a:rPr lang="en-US" dirty="0" smtClean="0"/>
              <a:t>.</a:t>
            </a:r>
          </a:p>
          <a:p>
            <a:endParaRPr lang="en-US" dirty="0"/>
          </a:p>
          <a:p>
            <a:r>
              <a:rPr lang="en-US" dirty="0" smtClean="0"/>
              <a:t>Inspired by Mao Zedong in China (‘49) and Soviet.</a:t>
            </a:r>
          </a:p>
          <a:p>
            <a:endParaRPr lang="en-US" dirty="0"/>
          </a:p>
          <a:p>
            <a:r>
              <a:rPr lang="en-US" dirty="0" smtClean="0"/>
              <a:t>Support in dissatisfied people in Eastern parts and in Hyderabad.</a:t>
            </a:r>
            <a:endParaRPr lang="en-US" dirty="0"/>
          </a:p>
        </p:txBody>
      </p:sp>
      <p:sp>
        <p:nvSpPr>
          <p:cNvPr id="3" name="Title 2"/>
          <p:cNvSpPr>
            <a:spLocks noGrp="1"/>
          </p:cNvSpPr>
          <p:nvPr>
            <p:ph type="title"/>
          </p:nvPr>
        </p:nvSpPr>
        <p:spPr/>
        <p:txBody>
          <a:bodyPr/>
          <a:lstStyle/>
          <a:p>
            <a:r>
              <a:rPr lang="en-US" sz="4000" dirty="0" smtClean="0"/>
              <a:t>The rise of communism (1948-50)</a:t>
            </a:r>
            <a:endParaRPr lang="en-US" sz="4000" dirty="0"/>
          </a:p>
        </p:txBody>
      </p:sp>
      <p:pic>
        <p:nvPicPr>
          <p:cNvPr id="6146" name="Picture 2" descr="http://www.debateitout.com/wp-content/uploads/2010/09/communis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2362200"/>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9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The Red Corridor ver 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304800"/>
            <a:ext cx="5486400" cy="620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~500,000 people in Bombay camps.</a:t>
            </a:r>
          </a:p>
          <a:p>
            <a:endParaRPr lang="en-US" dirty="0"/>
          </a:p>
          <a:p>
            <a:r>
              <a:rPr lang="en-US" b="1" u="sng" dirty="0" smtClean="0"/>
              <a:t>No empty areas for them as in earlier two.</a:t>
            </a:r>
          </a:p>
          <a:p>
            <a:pPr lvl="1"/>
            <a:r>
              <a:rPr lang="en-US" dirty="0" smtClean="0"/>
              <a:t>Spread in Bombay, Pune, Ahmedabad, other cities.</a:t>
            </a:r>
          </a:p>
          <a:p>
            <a:endParaRPr lang="en-US" dirty="0"/>
          </a:p>
          <a:p>
            <a:r>
              <a:rPr lang="en-US" dirty="0" smtClean="0"/>
              <a:t>Increase in slums, fight for housing, jobs.</a:t>
            </a:r>
            <a:endParaRPr lang="en-US" dirty="0"/>
          </a:p>
        </p:txBody>
      </p:sp>
      <p:sp>
        <p:nvSpPr>
          <p:cNvPr id="3" name="Title 2"/>
          <p:cNvSpPr>
            <a:spLocks noGrp="1"/>
          </p:cNvSpPr>
          <p:nvPr>
            <p:ph type="title"/>
          </p:nvPr>
        </p:nvSpPr>
        <p:spPr/>
        <p:txBody>
          <a:bodyPr/>
          <a:lstStyle/>
          <a:p>
            <a:r>
              <a:rPr lang="en-US" dirty="0" smtClean="0"/>
              <a:t>West India was different</a:t>
            </a:r>
            <a:endParaRPr lang="en-US" dirty="0"/>
          </a:p>
        </p:txBody>
      </p:sp>
    </p:spTree>
    <p:extLst>
      <p:ext uri="{BB962C8B-B14F-4D97-AF65-F5344CB8AC3E}">
        <p14:creationId xmlns:p14="http://schemas.microsoft.com/office/powerpoint/2010/main" val="22674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p:spPr>
        <p:txBody>
          <a:bodyPr/>
          <a:lstStyle/>
          <a:p>
            <a:r>
              <a:rPr lang="en-US" dirty="0" smtClean="0"/>
              <a:t>Gathering the Pieces</a:t>
            </a:r>
            <a:endParaRPr lang="en-US" dirty="0"/>
          </a:p>
        </p:txBody>
      </p:sp>
      <p:sp>
        <p:nvSpPr>
          <p:cNvPr id="3" name="Subtitle 2"/>
          <p:cNvSpPr>
            <a:spLocks noGrp="1"/>
          </p:cNvSpPr>
          <p:nvPr>
            <p:ph type="subTitle" idx="1"/>
          </p:nvPr>
        </p:nvSpPr>
        <p:spPr/>
        <p:txBody>
          <a:bodyPr/>
          <a:lstStyle/>
          <a:p>
            <a:r>
              <a:rPr lang="en-US" dirty="0" smtClean="0"/>
              <a:t>1947-49</a:t>
            </a:r>
            <a:endParaRPr lang="en-US" dirty="0"/>
          </a:p>
        </p:txBody>
      </p:sp>
    </p:spTree>
    <p:extLst>
      <p:ext uri="{BB962C8B-B14F-4D97-AF65-F5344CB8AC3E}">
        <p14:creationId xmlns:p14="http://schemas.microsoft.com/office/powerpoint/2010/main" val="34899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087" y="381000"/>
            <a:ext cx="618971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7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565 princely states were given an option</a:t>
            </a:r>
          </a:p>
          <a:p>
            <a:endParaRPr lang="en-US" dirty="0"/>
          </a:p>
          <a:p>
            <a:r>
              <a:rPr lang="en-US" dirty="0" smtClean="0"/>
              <a:t>Key men  involved (New states dept. in June’47)</a:t>
            </a:r>
            <a:endParaRPr lang="en-US" dirty="0"/>
          </a:p>
        </p:txBody>
      </p:sp>
      <p:sp>
        <p:nvSpPr>
          <p:cNvPr id="3" name="Title 2"/>
          <p:cNvSpPr>
            <a:spLocks noGrp="1"/>
          </p:cNvSpPr>
          <p:nvPr>
            <p:ph type="title"/>
          </p:nvPr>
        </p:nvSpPr>
        <p:spPr/>
        <p:txBody>
          <a:bodyPr/>
          <a:lstStyle/>
          <a:p>
            <a:r>
              <a:rPr lang="en-US" dirty="0" smtClean="0"/>
              <a:t>The Problem</a:t>
            </a:r>
            <a:endParaRPr lang="en-US" dirty="0"/>
          </a:p>
        </p:txBody>
      </p:sp>
      <p:pic>
        <p:nvPicPr>
          <p:cNvPr id="19458" name="Picture 2" descr="http://www.indianetzone.com/photos_gallery/23/V-K-Krishna-Menon_171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962400"/>
            <a:ext cx="197713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media-2.web.britannica.com/eb-media/28/37728-004-16F2C8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9624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2.gstatic.com/images?q=tbn:ANd9GcSIJdHgJFOddVVtuEIOUt6k4RaX0XHiyHoqSsJK5Mr8rNefA6Hg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0" y="3938954"/>
            <a:ext cx="1371600" cy="2157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6096000"/>
            <a:ext cx="2362200" cy="381000"/>
          </a:xfrm>
          <a:prstGeom prst="rect">
            <a:avLst/>
          </a:prstGeom>
          <a:noFill/>
        </p:spPr>
        <p:txBody>
          <a:bodyPr wrap="square" rtlCol="0">
            <a:spAutoFit/>
          </a:bodyPr>
          <a:lstStyle/>
          <a:p>
            <a:pPr algn="ctr"/>
            <a:r>
              <a:rPr lang="en-US" dirty="0" err="1" smtClean="0"/>
              <a:t>Vallabhbhai</a:t>
            </a:r>
            <a:r>
              <a:rPr lang="en-US" dirty="0" smtClean="0"/>
              <a:t> Patel</a:t>
            </a:r>
            <a:endParaRPr lang="en-US" dirty="0"/>
          </a:p>
        </p:txBody>
      </p:sp>
      <p:sp>
        <p:nvSpPr>
          <p:cNvPr id="9" name="TextBox 8"/>
          <p:cNvSpPr txBox="1"/>
          <p:nvPr/>
        </p:nvSpPr>
        <p:spPr>
          <a:xfrm>
            <a:off x="3733800" y="6096000"/>
            <a:ext cx="2362200" cy="381000"/>
          </a:xfrm>
          <a:prstGeom prst="rect">
            <a:avLst/>
          </a:prstGeom>
          <a:noFill/>
        </p:spPr>
        <p:txBody>
          <a:bodyPr wrap="square" rtlCol="0">
            <a:spAutoFit/>
          </a:bodyPr>
          <a:lstStyle/>
          <a:p>
            <a:pPr algn="ctr"/>
            <a:r>
              <a:rPr lang="en-US" dirty="0" smtClean="0"/>
              <a:t>V. P. </a:t>
            </a:r>
            <a:r>
              <a:rPr lang="en-US" dirty="0" err="1" smtClean="0"/>
              <a:t>Menon</a:t>
            </a:r>
            <a:endParaRPr lang="en-US" dirty="0"/>
          </a:p>
        </p:txBody>
      </p:sp>
      <p:sp>
        <p:nvSpPr>
          <p:cNvPr id="10" name="TextBox 9"/>
          <p:cNvSpPr txBox="1"/>
          <p:nvPr/>
        </p:nvSpPr>
        <p:spPr>
          <a:xfrm>
            <a:off x="6248400" y="6096000"/>
            <a:ext cx="2362200" cy="381000"/>
          </a:xfrm>
          <a:prstGeom prst="rect">
            <a:avLst/>
          </a:prstGeom>
          <a:noFill/>
        </p:spPr>
        <p:txBody>
          <a:bodyPr wrap="square" rtlCol="0">
            <a:spAutoFit/>
          </a:bodyPr>
          <a:lstStyle/>
          <a:p>
            <a:pPr algn="ctr"/>
            <a:r>
              <a:rPr lang="en-US" dirty="0" smtClean="0"/>
              <a:t>Mountbatten</a:t>
            </a:r>
            <a:endParaRPr lang="en-US" dirty="0"/>
          </a:p>
        </p:txBody>
      </p:sp>
    </p:spTree>
    <p:extLst>
      <p:ext uri="{BB962C8B-B14F-4D97-AF65-F5344CB8AC3E}">
        <p14:creationId xmlns:p14="http://schemas.microsoft.com/office/powerpoint/2010/main" val="34741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Lunch parties</a:t>
            </a:r>
          </a:p>
          <a:p>
            <a:endParaRPr lang="en-US" dirty="0"/>
          </a:p>
          <a:p>
            <a:r>
              <a:rPr lang="en-US" dirty="0" smtClean="0"/>
              <a:t>Instruments of Accession</a:t>
            </a:r>
          </a:p>
          <a:p>
            <a:endParaRPr lang="en-US" dirty="0"/>
          </a:p>
          <a:p>
            <a:r>
              <a:rPr lang="en-US" dirty="0" smtClean="0"/>
              <a:t>Logical arguments</a:t>
            </a:r>
          </a:p>
          <a:p>
            <a:pPr lvl="1"/>
            <a:r>
              <a:rPr lang="en-US" dirty="0" smtClean="0"/>
              <a:t>Resources</a:t>
            </a:r>
          </a:p>
          <a:p>
            <a:pPr lvl="1"/>
            <a:r>
              <a:rPr lang="en-US" dirty="0" smtClean="0"/>
              <a:t>Costs of maintaining foreign consulates</a:t>
            </a:r>
          </a:p>
          <a:p>
            <a:pPr lvl="1"/>
            <a:r>
              <a:rPr lang="en-US" dirty="0" smtClean="0"/>
              <a:t>National integrity</a:t>
            </a:r>
            <a:endParaRPr lang="en-US" dirty="0"/>
          </a:p>
        </p:txBody>
      </p:sp>
      <p:sp>
        <p:nvSpPr>
          <p:cNvPr id="3" name="Title 2"/>
          <p:cNvSpPr>
            <a:spLocks noGrp="1"/>
          </p:cNvSpPr>
          <p:nvPr>
            <p:ph type="title"/>
          </p:nvPr>
        </p:nvSpPr>
        <p:spPr/>
        <p:txBody>
          <a:bodyPr/>
          <a:lstStyle/>
          <a:p>
            <a:r>
              <a:rPr lang="en-US" dirty="0" smtClean="0"/>
              <a:t>The Convincing</a:t>
            </a:r>
            <a:endParaRPr lang="en-US" dirty="0"/>
          </a:p>
        </p:txBody>
      </p:sp>
    </p:spTree>
    <p:extLst>
      <p:ext uri="{BB962C8B-B14F-4D97-AF65-F5344CB8AC3E}">
        <p14:creationId xmlns:p14="http://schemas.microsoft.com/office/powerpoint/2010/main" val="99461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b="1" dirty="0" err="1" smtClean="0">
                <a:solidFill>
                  <a:srgbClr val="0070C0"/>
                </a:solidFill>
              </a:rPr>
              <a:t>Junagadh</a:t>
            </a:r>
            <a:endParaRPr lang="en-US" b="1" dirty="0" smtClean="0">
              <a:solidFill>
                <a:srgbClr val="0070C0"/>
              </a:solidFill>
            </a:endParaRPr>
          </a:p>
          <a:p>
            <a:endParaRPr lang="en-US" dirty="0"/>
          </a:p>
          <a:p>
            <a:r>
              <a:rPr lang="en-US" b="1" dirty="0" smtClean="0">
                <a:solidFill>
                  <a:srgbClr val="FF0000"/>
                </a:solidFill>
              </a:rPr>
              <a:t>Hyderabad</a:t>
            </a:r>
          </a:p>
          <a:p>
            <a:endParaRPr lang="en-US" dirty="0"/>
          </a:p>
          <a:p>
            <a:r>
              <a:rPr lang="en-US" b="1" dirty="0" smtClean="0">
                <a:solidFill>
                  <a:srgbClr val="7030A0"/>
                </a:solidFill>
              </a:rPr>
              <a:t>Jammu and Kashmir</a:t>
            </a:r>
            <a:endParaRPr lang="en-US" b="1" dirty="0">
              <a:solidFill>
                <a:srgbClr val="7030A0"/>
              </a:solidFill>
            </a:endParaRPr>
          </a:p>
        </p:txBody>
      </p:sp>
      <p:sp>
        <p:nvSpPr>
          <p:cNvPr id="3" name="Title 2"/>
          <p:cNvSpPr>
            <a:spLocks noGrp="1"/>
          </p:cNvSpPr>
          <p:nvPr>
            <p:ph type="title"/>
          </p:nvPr>
        </p:nvSpPr>
        <p:spPr/>
        <p:txBody>
          <a:bodyPr/>
          <a:lstStyle/>
          <a:p>
            <a:r>
              <a:rPr lang="en-US" dirty="0" smtClean="0"/>
              <a:t>Three Troublemakers</a:t>
            </a:r>
            <a:endParaRPr lang="en-US" dirty="0"/>
          </a:p>
        </p:txBody>
      </p:sp>
      <p:pic>
        <p:nvPicPr>
          <p:cNvPr id="4"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438400"/>
            <a:ext cx="3886200" cy="387520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096000" y="4495800"/>
            <a:ext cx="838200" cy="685800"/>
          </a:xfrm>
          <a:prstGeom prst="ellipse">
            <a:avLst/>
          </a:prstGeom>
          <a:noFill/>
          <a:ln w="7620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Oval 5"/>
          <p:cNvSpPr/>
          <p:nvPr/>
        </p:nvSpPr>
        <p:spPr>
          <a:xfrm>
            <a:off x="5334000" y="3886200"/>
            <a:ext cx="685800" cy="609600"/>
          </a:xfrm>
          <a:prstGeom prst="ellipse">
            <a:avLst/>
          </a:prstGeom>
          <a:noFill/>
          <a:ln w="76200">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Oval 6"/>
          <p:cNvSpPr/>
          <p:nvPr/>
        </p:nvSpPr>
        <p:spPr>
          <a:xfrm>
            <a:off x="5943600" y="2362200"/>
            <a:ext cx="838200" cy="685800"/>
          </a:xfrm>
          <a:prstGeom prst="ellipse">
            <a:avLst/>
          </a:prstGeom>
          <a:noFill/>
          <a:ln w="76200">
            <a:solidFill>
              <a:srgbClr val="7030A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1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a:t>
            </a:r>
            <a:endParaRPr lang="en-US" dirty="0"/>
          </a:p>
        </p:txBody>
      </p:sp>
      <p:sp>
        <p:nvSpPr>
          <p:cNvPr id="3" name="Subtitle 2"/>
          <p:cNvSpPr>
            <a:spLocks noGrp="1"/>
          </p:cNvSpPr>
          <p:nvPr>
            <p:ph type="subTitle" idx="1"/>
          </p:nvPr>
        </p:nvSpPr>
        <p:spPr/>
        <p:txBody>
          <a:bodyPr/>
          <a:lstStyle/>
          <a:p>
            <a:r>
              <a:rPr lang="en-US" dirty="0" smtClean="0"/>
              <a:t>The journey of a Nation.</a:t>
            </a:r>
          </a:p>
          <a:p>
            <a:r>
              <a:rPr lang="en-US" dirty="0" smtClean="0"/>
              <a:t>From Independence to </a:t>
            </a:r>
            <a:r>
              <a:rPr lang="en-US" dirty="0"/>
              <a:t>a</a:t>
            </a:r>
            <a:r>
              <a:rPr lang="en-US" dirty="0" smtClean="0"/>
              <a:t> Republic.</a:t>
            </a:r>
            <a:endParaRPr lang="en-US" dirty="0"/>
          </a:p>
        </p:txBody>
      </p:sp>
    </p:spTree>
    <p:extLst>
      <p:ext uri="{BB962C8B-B14F-4D97-AF65-F5344CB8AC3E}">
        <p14:creationId xmlns:p14="http://schemas.microsoft.com/office/powerpoint/2010/main" val="56332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634753" cy="3877815"/>
          </a:xfrm>
        </p:spPr>
        <p:txBody>
          <a:bodyPr>
            <a:normAutofit fontScale="92500" lnSpcReduction="10000"/>
          </a:bodyPr>
          <a:lstStyle/>
          <a:p>
            <a:r>
              <a:rPr lang="en-US" dirty="0" smtClean="0"/>
              <a:t>Hindu majority population, Muslim Ruler.</a:t>
            </a:r>
          </a:p>
          <a:p>
            <a:endParaRPr lang="en-US" dirty="0"/>
          </a:p>
          <a:p>
            <a:r>
              <a:rPr lang="en-US" dirty="0" smtClean="0"/>
              <a:t>Acceded to Pakistan. </a:t>
            </a:r>
          </a:p>
          <a:p>
            <a:pPr lvl="1"/>
            <a:r>
              <a:rPr lang="en-US" dirty="0" smtClean="0"/>
              <a:t>(Pak perspective: exchange for J&amp;K)</a:t>
            </a:r>
          </a:p>
          <a:p>
            <a:endParaRPr lang="en-US" dirty="0"/>
          </a:p>
          <a:p>
            <a:r>
              <a:rPr lang="en-US" dirty="0" smtClean="0"/>
              <a:t>Public outrage and revolt</a:t>
            </a:r>
          </a:p>
          <a:p>
            <a:pPr lvl="1"/>
            <a:r>
              <a:rPr lang="en-US" dirty="0" smtClean="0"/>
              <a:t>Led by </a:t>
            </a:r>
            <a:r>
              <a:rPr lang="en-US" dirty="0" err="1" smtClean="0"/>
              <a:t>Samaldas</a:t>
            </a:r>
            <a:r>
              <a:rPr lang="en-US" dirty="0" smtClean="0"/>
              <a:t> Gandhi</a:t>
            </a:r>
          </a:p>
          <a:p>
            <a:pPr lvl="1"/>
            <a:endParaRPr lang="en-US" dirty="0"/>
          </a:p>
          <a:p>
            <a:r>
              <a:rPr lang="en-US" dirty="0" smtClean="0"/>
              <a:t>October 1947, part of India.</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err="1" smtClean="0"/>
              <a:t>Junagadh</a:t>
            </a:r>
            <a:endParaRPr lang="en-US" dirty="0"/>
          </a:p>
        </p:txBody>
      </p:sp>
      <p:pic>
        <p:nvPicPr>
          <p:cNvPr id="4"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447886"/>
            <a:ext cx="3352800" cy="334331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172200" y="3657600"/>
            <a:ext cx="685800" cy="609600"/>
          </a:xfrm>
          <a:prstGeom prst="ellipse">
            <a:avLst/>
          </a:prstGeom>
          <a:noFill/>
          <a:ln w="76200">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88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710953" cy="3877815"/>
          </a:xfrm>
        </p:spPr>
        <p:txBody>
          <a:bodyPr>
            <a:normAutofit lnSpcReduction="10000"/>
          </a:bodyPr>
          <a:lstStyle/>
          <a:p>
            <a:r>
              <a:rPr lang="en-US" dirty="0" smtClean="0"/>
              <a:t>Key state w.r.t. geography</a:t>
            </a:r>
          </a:p>
          <a:p>
            <a:endParaRPr lang="en-US" dirty="0" smtClean="0"/>
          </a:p>
          <a:p>
            <a:r>
              <a:rPr lang="en-US" dirty="0" smtClean="0"/>
              <a:t>Hindu majority with Muslim </a:t>
            </a:r>
            <a:r>
              <a:rPr lang="en-US" dirty="0" err="1" smtClean="0"/>
              <a:t>Nizam</a:t>
            </a:r>
            <a:r>
              <a:rPr lang="en-US" dirty="0" smtClean="0"/>
              <a:t> ruler – Mir </a:t>
            </a:r>
            <a:r>
              <a:rPr lang="en-US" dirty="0" err="1" smtClean="0"/>
              <a:t>Usman</a:t>
            </a:r>
            <a:r>
              <a:rPr lang="en-US" dirty="0" smtClean="0"/>
              <a:t> Ali.</a:t>
            </a:r>
          </a:p>
          <a:p>
            <a:endParaRPr lang="en-US" dirty="0"/>
          </a:p>
          <a:p>
            <a:r>
              <a:rPr lang="en-US" dirty="0" smtClean="0"/>
              <a:t>Nov 1947 – Foreign agreement signed with India.</a:t>
            </a:r>
          </a:p>
          <a:p>
            <a:endParaRPr lang="en-US" dirty="0" smtClean="0"/>
          </a:p>
          <a:p>
            <a:r>
              <a:rPr lang="en-US" dirty="0" err="1" smtClean="0"/>
              <a:t>Kasim</a:t>
            </a:r>
            <a:r>
              <a:rPr lang="en-US" dirty="0" smtClean="0"/>
              <a:t> </a:t>
            </a:r>
            <a:r>
              <a:rPr lang="en-US" dirty="0" err="1" smtClean="0"/>
              <a:t>Razvi</a:t>
            </a:r>
            <a:r>
              <a:rPr lang="en-US" dirty="0" smtClean="0"/>
              <a:t> – started </a:t>
            </a:r>
            <a:r>
              <a:rPr lang="en-US" i="1" dirty="0" err="1" smtClean="0"/>
              <a:t>Razakars</a:t>
            </a:r>
            <a:r>
              <a:rPr lang="en-US" i="1" dirty="0" smtClean="0"/>
              <a:t> </a:t>
            </a:r>
            <a:r>
              <a:rPr lang="en-US" dirty="0" smtClean="0"/>
              <a:t>group. Hindus started fleeing.</a:t>
            </a:r>
          </a:p>
        </p:txBody>
      </p:sp>
      <p:sp>
        <p:nvSpPr>
          <p:cNvPr id="3" name="Title 2"/>
          <p:cNvSpPr>
            <a:spLocks noGrp="1"/>
          </p:cNvSpPr>
          <p:nvPr>
            <p:ph type="title"/>
          </p:nvPr>
        </p:nvSpPr>
        <p:spPr/>
        <p:txBody>
          <a:bodyPr/>
          <a:lstStyle/>
          <a:p>
            <a:r>
              <a:rPr lang="en-US" dirty="0" smtClean="0"/>
              <a:t>Hyderabad</a:t>
            </a:r>
            <a:endParaRPr lang="en-US" dirty="0"/>
          </a:p>
        </p:txBody>
      </p:sp>
      <p:pic>
        <p:nvPicPr>
          <p:cNvPr id="4"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447886"/>
            <a:ext cx="3352800" cy="334331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0" y="4191000"/>
            <a:ext cx="838200" cy="609600"/>
          </a:xfrm>
          <a:prstGeom prst="ellipse">
            <a:avLst/>
          </a:prstGeom>
          <a:noFill/>
          <a:ln w="7620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5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634753" cy="3877815"/>
          </a:xfrm>
        </p:spPr>
        <p:txBody>
          <a:bodyPr>
            <a:normAutofit fontScale="92500" lnSpcReduction="10000"/>
          </a:bodyPr>
          <a:lstStyle/>
          <a:p>
            <a:r>
              <a:rPr lang="en-US" dirty="0" smtClean="0"/>
              <a:t>Problems for neighboring states too.</a:t>
            </a:r>
          </a:p>
          <a:p>
            <a:endParaRPr lang="en-US" dirty="0"/>
          </a:p>
          <a:p>
            <a:r>
              <a:rPr lang="en-US" dirty="0" smtClean="0"/>
              <a:t>June 1948 – Mountbatten resigned.</a:t>
            </a:r>
          </a:p>
          <a:p>
            <a:endParaRPr lang="en-US" dirty="0"/>
          </a:p>
          <a:p>
            <a:r>
              <a:rPr lang="en-US" dirty="0" smtClean="0"/>
              <a:t>Sept 1948 – Indian army sent to Hyderabad.</a:t>
            </a:r>
          </a:p>
          <a:p>
            <a:endParaRPr lang="en-US" dirty="0"/>
          </a:p>
          <a:p>
            <a:r>
              <a:rPr lang="en-US" dirty="0" smtClean="0"/>
              <a:t>Sept 17, 1948 – Hyderabad part of India.</a:t>
            </a:r>
          </a:p>
          <a:p>
            <a:endParaRPr lang="en-US" dirty="0"/>
          </a:p>
          <a:p>
            <a:endParaRPr lang="en-US" dirty="0"/>
          </a:p>
        </p:txBody>
      </p:sp>
      <p:sp>
        <p:nvSpPr>
          <p:cNvPr id="3" name="Title 2"/>
          <p:cNvSpPr>
            <a:spLocks noGrp="1"/>
          </p:cNvSpPr>
          <p:nvPr>
            <p:ph type="title"/>
          </p:nvPr>
        </p:nvSpPr>
        <p:spPr/>
        <p:txBody>
          <a:bodyPr/>
          <a:lstStyle/>
          <a:p>
            <a:r>
              <a:rPr lang="en-US" dirty="0" smtClean="0"/>
              <a:t>Hyderabad</a:t>
            </a:r>
            <a:endParaRPr lang="en-US" dirty="0"/>
          </a:p>
        </p:txBody>
      </p:sp>
      <p:pic>
        <p:nvPicPr>
          <p:cNvPr id="4"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447886"/>
            <a:ext cx="3352800" cy="334331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0" y="4191000"/>
            <a:ext cx="838200" cy="609600"/>
          </a:xfrm>
          <a:prstGeom prst="ellipse">
            <a:avLst/>
          </a:prstGeom>
          <a:noFill/>
          <a:ln w="7620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7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Jammu and Kashmir</a:t>
            </a:r>
            <a:endParaRPr lang="en-US" dirty="0"/>
          </a:p>
        </p:txBody>
      </p:sp>
      <p:pic>
        <p:nvPicPr>
          <p:cNvPr id="5" name="Picture 2" descr="http://www.leics.gov.uk/prepartin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438400"/>
            <a:ext cx="3886200" cy="387520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191000" y="2362200"/>
            <a:ext cx="838200" cy="685800"/>
          </a:xfrm>
          <a:prstGeom prst="ellipse">
            <a:avLst/>
          </a:prstGeom>
          <a:noFill/>
          <a:ln w="76200">
            <a:solidFill>
              <a:srgbClr val="7030A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55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People</a:t>
            </a:r>
            <a:endParaRPr lang="en-US" dirty="0"/>
          </a:p>
        </p:txBody>
      </p:sp>
      <p:pic>
        <p:nvPicPr>
          <p:cNvPr id="25602" name="Picture 2" descr="http://www.opinion-maker.org/wp-content/uploads/2010/09/Maharaja_of_Kashmir_Hari_Singh_1895_-_1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519" y="2438400"/>
            <a:ext cx="430188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messagefrommasters.com/Osho/osho/Osho-on-Abdullah-Sheikh-Mohamm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5554" y="2438400"/>
            <a:ext cx="2081646" cy="3295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5943600"/>
            <a:ext cx="3810000" cy="369332"/>
          </a:xfrm>
          <a:prstGeom prst="rect">
            <a:avLst/>
          </a:prstGeom>
          <a:noFill/>
        </p:spPr>
        <p:txBody>
          <a:bodyPr wrap="square" rtlCol="0">
            <a:spAutoFit/>
          </a:bodyPr>
          <a:lstStyle/>
          <a:p>
            <a:pPr algn="ctr"/>
            <a:r>
              <a:rPr lang="en-US" dirty="0" smtClean="0"/>
              <a:t>Maharaja </a:t>
            </a:r>
            <a:r>
              <a:rPr lang="en-US" dirty="0" err="1" smtClean="0"/>
              <a:t>Hari</a:t>
            </a:r>
            <a:r>
              <a:rPr lang="en-US" dirty="0" smtClean="0"/>
              <a:t> Singh</a:t>
            </a:r>
            <a:endParaRPr lang="en-US" dirty="0"/>
          </a:p>
        </p:txBody>
      </p:sp>
      <p:sp>
        <p:nvSpPr>
          <p:cNvPr id="7" name="TextBox 6"/>
          <p:cNvSpPr txBox="1"/>
          <p:nvPr/>
        </p:nvSpPr>
        <p:spPr>
          <a:xfrm>
            <a:off x="5105400" y="5943600"/>
            <a:ext cx="3810000" cy="369332"/>
          </a:xfrm>
          <a:prstGeom prst="rect">
            <a:avLst/>
          </a:prstGeom>
          <a:noFill/>
        </p:spPr>
        <p:txBody>
          <a:bodyPr wrap="square" rtlCol="0">
            <a:spAutoFit/>
          </a:bodyPr>
          <a:lstStyle/>
          <a:p>
            <a:pPr algn="ctr"/>
            <a:r>
              <a:rPr lang="en-US" dirty="0" smtClean="0"/>
              <a:t>Sheikh Abdullah</a:t>
            </a:r>
            <a:endParaRPr lang="en-US" dirty="0"/>
          </a:p>
        </p:txBody>
      </p:sp>
    </p:spTree>
    <p:extLst>
      <p:ext uri="{BB962C8B-B14F-4D97-AF65-F5344CB8AC3E}">
        <p14:creationId xmlns:p14="http://schemas.microsoft.com/office/powerpoint/2010/main" val="42382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Muslim dissent</a:t>
            </a:r>
          </a:p>
          <a:p>
            <a:endParaRPr lang="en-US" dirty="0"/>
          </a:p>
          <a:p>
            <a:r>
              <a:rPr lang="en-US" dirty="0" smtClean="0"/>
              <a:t>1932 – All Jammu Kashmir Muslim Conference</a:t>
            </a:r>
          </a:p>
          <a:p>
            <a:endParaRPr lang="en-US" dirty="0"/>
          </a:p>
          <a:p>
            <a:r>
              <a:rPr lang="en-US" dirty="0" err="1" smtClean="0"/>
              <a:t>Hari</a:t>
            </a:r>
            <a:r>
              <a:rPr lang="en-US" dirty="0" smtClean="0"/>
              <a:t> Singh and his minister </a:t>
            </a:r>
            <a:r>
              <a:rPr lang="en-US" dirty="0" err="1" smtClean="0"/>
              <a:t>Ramachandra</a:t>
            </a:r>
            <a:r>
              <a:rPr lang="en-US" dirty="0" smtClean="0"/>
              <a:t> </a:t>
            </a:r>
            <a:r>
              <a:rPr lang="en-US" dirty="0" err="1" smtClean="0"/>
              <a:t>Kak</a:t>
            </a:r>
            <a:r>
              <a:rPr lang="en-US" dirty="0" smtClean="0"/>
              <a:t> in favor of independent state</a:t>
            </a:r>
          </a:p>
          <a:p>
            <a:endParaRPr lang="en-US" dirty="0"/>
          </a:p>
          <a:p>
            <a:r>
              <a:rPr lang="en-US" dirty="0" smtClean="0"/>
              <a:t>Signed trade agreement with Pakistan</a:t>
            </a:r>
            <a:endParaRPr lang="en-US" dirty="0"/>
          </a:p>
        </p:txBody>
      </p:sp>
      <p:sp>
        <p:nvSpPr>
          <p:cNvPr id="3" name="Title 2"/>
          <p:cNvSpPr>
            <a:spLocks noGrp="1"/>
          </p:cNvSpPr>
          <p:nvPr>
            <p:ph type="title"/>
          </p:nvPr>
        </p:nvSpPr>
        <p:spPr/>
        <p:txBody>
          <a:bodyPr/>
          <a:lstStyle/>
          <a:p>
            <a:r>
              <a:rPr lang="en-US" dirty="0" smtClean="0"/>
              <a:t>Prevailing situation</a:t>
            </a:r>
            <a:endParaRPr lang="en-US" dirty="0"/>
          </a:p>
        </p:txBody>
      </p:sp>
    </p:spTree>
    <p:extLst>
      <p:ext uri="{BB962C8B-B14F-4D97-AF65-F5344CB8AC3E}">
        <p14:creationId xmlns:p14="http://schemas.microsoft.com/office/powerpoint/2010/main" val="35181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October 22, 1947</a:t>
            </a:r>
          </a:p>
          <a:p>
            <a:endParaRPr lang="en-US" dirty="0"/>
          </a:p>
        </p:txBody>
      </p:sp>
      <p:sp>
        <p:nvSpPr>
          <p:cNvPr id="3" name="Title 2"/>
          <p:cNvSpPr>
            <a:spLocks noGrp="1"/>
          </p:cNvSpPr>
          <p:nvPr>
            <p:ph type="title"/>
          </p:nvPr>
        </p:nvSpPr>
        <p:spPr/>
        <p:txBody>
          <a:bodyPr/>
          <a:lstStyle/>
          <a:p>
            <a:r>
              <a:rPr lang="en-US" dirty="0" smtClean="0"/>
              <a:t>The Tribal Invasion</a:t>
            </a:r>
            <a:endParaRPr lang="en-US" dirty="0"/>
          </a:p>
        </p:txBody>
      </p:sp>
      <p:pic>
        <p:nvPicPr>
          <p:cNvPr id="26626" name="Picture 2" descr="http://www.pakistanpatriot.com/wp-content/uploads/2009/08/great-map-of-kashmir-that-is-corre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895600"/>
            <a:ext cx="4686300" cy="3680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Oct 24, 1947: </a:t>
            </a:r>
            <a:r>
              <a:rPr lang="en-US" dirty="0" err="1" smtClean="0"/>
              <a:t>Hari</a:t>
            </a:r>
            <a:r>
              <a:rPr lang="en-US" dirty="0" smtClean="0"/>
              <a:t> Singh asks India for help.</a:t>
            </a:r>
          </a:p>
          <a:p>
            <a:endParaRPr lang="en-US" dirty="0"/>
          </a:p>
          <a:p>
            <a:r>
              <a:rPr lang="en-US" dirty="0" smtClean="0"/>
              <a:t>Indian armies enter into the state.</a:t>
            </a:r>
          </a:p>
          <a:p>
            <a:endParaRPr lang="en-US" dirty="0"/>
          </a:p>
          <a:p>
            <a:r>
              <a:rPr lang="en-US" dirty="0" smtClean="0"/>
              <a:t>Early November – peace talks start.</a:t>
            </a:r>
          </a:p>
          <a:p>
            <a:endParaRPr lang="en-US" dirty="0"/>
          </a:p>
          <a:p>
            <a:r>
              <a:rPr lang="en-US" dirty="0" smtClean="0"/>
              <a:t>Winter – military operations on hold.</a:t>
            </a:r>
            <a:endParaRPr lang="en-US" dirty="0"/>
          </a:p>
        </p:txBody>
      </p:sp>
      <p:sp>
        <p:nvSpPr>
          <p:cNvPr id="3" name="Title 2"/>
          <p:cNvSpPr>
            <a:spLocks noGrp="1"/>
          </p:cNvSpPr>
          <p:nvPr>
            <p:ph type="title"/>
          </p:nvPr>
        </p:nvSpPr>
        <p:spPr/>
        <p:txBody>
          <a:bodyPr/>
          <a:lstStyle/>
          <a:p>
            <a:r>
              <a:rPr lang="en-US" dirty="0" smtClean="0"/>
              <a:t>The </a:t>
            </a:r>
            <a:r>
              <a:rPr lang="en-US" dirty="0"/>
              <a:t>T</a:t>
            </a:r>
            <a:r>
              <a:rPr lang="en-US" dirty="0" smtClean="0"/>
              <a:t>ribal Invasion</a:t>
            </a:r>
            <a:endParaRPr lang="en-US" dirty="0"/>
          </a:p>
        </p:txBody>
      </p:sp>
    </p:spTree>
    <p:extLst>
      <p:ext uri="{BB962C8B-B14F-4D97-AF65-F5344CB8AC3E}">
        <p14:creationId xmlns:p14="http://schemas.microsoft.com/office/powerpoint/2010/main" val="3214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January 1 – Move to United Nations</a:t>
            </a:r>
          </a:p>
          <a:p>
            <a:endParaRPr lang="en-US" dirty="0"/>
          </a:p>
          <a:p>
            <a:r>
              <a:rPr lang="en-US" dirty="0" smtClean="0"/>
              <a:t>March 1948 – Sheikh Abdullah comes to power.</a:t>
            </a:r>
          </a:p>
          <a:p>
            <a:pPr lvl="1"/>
            <a:r>
              <a:rPr lang="en-US" dirty="0" smtClean="0"/>
              <a:t>Loyal to India.</a:t>
            </a:r>
          </a:p>
          <a:p>
            <a:endParaRPr lang="en-US" dirty="0"/>
          </a:p>
          <a:p>
            <a:r>
              <a:rPr lang="en-US" dirty="0" smtClean="0"/>
              <a:t>Pakistan funded govt. of </a:t>
            </a:r>
            <a:r>
              <a:rPr lang="en-US" dirty="0" err="1" smtClean="0"/>
              <a:t>Azaad</a:t>
            </a:r>
            <a:r>
              <a:rPr lang="en-US" dirty="0" smtClean="0"/>
              <a:t> Kashmir.</a:t>
            </a:r>
          </a:p>
          <a:p>
            <a:endParaRPr lang="en-US" dirty="0"/>
          </a:p>
          <a:p>
            <a:r>
              <a:rPr lang="en-US" dirty="0" smtClean="0"/>
              <a:t>The war still on.</a:t>
            </a:r>
            <a:endParaRPr lang="en-US" dirty="0"/>
          </a:p>
        </p:txBody>
      </p:sp>
      <p:sp>
        <p:nvSpPr>
          <p:cNvPr id="3" name="Title 2"/>
          <p:cNvSpPr>
            <a:spLocks noGrp="1"/>
          </p:cNvSpPr>
          <p:nvPr>
            <p:ph type="title"/>
          </p:nvPr>
        </p:nvSpPr>
        <p:spPr/>
        <p:txBody>
          <a:bodyPr/>
          <a:lstStyle/>
          <a:p>
            <a:r>
              <a:rPr lang="en-US" dirty="0" smtClean="0"/>
              <a:t>How things unfolded</a:t>
            </a:r>
            <a:endParaRPr lang="en-US" dirty="0"/>
          </a:p>
        </p:txBody>
      </p:sp>
    </p:spTree>
    <p:extLst>
      <p:ext uri="{BB962C8B-B14F-4D97-AF65-F5344CB8AC3E}">
        <p14:creationId xmlns:p14="http://schemas.microsoft.com/office/powerpoint/2010/main" val="34793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 it Tribal or Military?</a:t>
            </a:r>
          </a:p>
          <a:p>
            <a:endParaRPr lang="en-US" dirty="0" smtClean="0"/>
          </a:p>
          <a:p>
            <a:r>
              <a:rPr lang="en-US" dirty="0" smtClean="0"/>
              <a:t>Well supplied with lorries, petrol, ammunition</a:t>
            </a:r>
          </a:p>
          <a:p>
            <a:endParaRPr lang="en-US" dirty="0"/>
          </a:p>
          <a:p>
            <a:r>
              <a:rPr lang="en-US" dirty="0" smtClean="0"/>
              <a:t>Openly supported by North-west Frontier Province (Pakistan) Minister, Abdul </a:t>
            </a:r>
            <a:r>
              <a:rPr lang="en-US" dirty="0" err="1" smtClean="0"/>
              <a:t>Qayyum</a:t>
            </a:r>
            <a:r>
              <a:rPr lang="en-US" dirty="0" smtClean="0"/>
              <a:t>.</a:t>
            </a:r>
          </a:p>
        </p:txBody>
      </p:sp>
      <p:sp>
        <p:nvSpPr>
          <p:cNvPr id="3" name="Title 2"/>
          <p:cNvSpPr>
            <a:spLocks noGrp="1"/>
          </p:cNvSpPr>
          <p:nvPr>
            <p:ph type="title"/>
          </p:nvPr>
        </p:nvSpPr>
        <p:spPr/>
        <p:txBody>
          <a:bodyPr/>
          <a:lstStyle/>
          <a:p>
            <a:r>
              <a:rPr lang="en-US" dirty="0" smtClean="0"/>
              <a:t>The Tribal Invasion</a:t>
            </a:r>
            <a:endParaRPr lang="en-US" dirty="0"/>
          </a:p>
        </p:txBody>
      </p:sp>
    </p:spTree>
    <p:extLst>
      <p:ext uri="{BB962C8B-B14F-4D97-AF65-F5344CB8AC3E}">
        <p14:creationId xmlns:p14="http://schemas.microsoft.com/office/powerpoint/2010/main" val="357057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r>
              <a:rPr lang="en-US" dirty="0" smtClean="0"/>
              <a:t>Freedom and parricide</a:t>
            </a:r>
          </a:p>
          <a:p>
            <a:r>
              <a:rPr lang="en-US" dirty="0" smtClean="0"/>
              <a:t>Gathering the pieces</a:t>
            </a:r>
          </a:p>
          <a:p>
            <a:r>
              <a:rPr lang="en-US" dirty="0" smtClean="0"/>
              <a:t>The constitution</a:t>
            </a:r>
          </a:p>
          <a:p>
            <a:r>
              <a:rPr lang="en-US" dirty="0" smtClean="0"/>
              <a:t>Conclusion</a:t>
            </a:r>
          </a:p>
          <a:p>
            <a:endParaRPr lang="en-US" dirty="0" smtClean="0"/>
          </a:p>
          <a:p>
            <a:endParaRPr lang="en-US" dirty="0"/>
          </a:p>
        </p:txBody>
      </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13686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Jammu and Kashmir</a:t>
            </a:r>
            <a:endParaRPr lang="en-US" dirty="0"/>
          </a:p>
        </p:txBody>
      </p:sp>
      <p:pic>
        <p:nvPicPr>
          <p:cNvPr id="27650" name="Picture 2" descr="http://umersultan.files.wordpress.com/2009/01/kashmir_ma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8915" y="2286000"/>
            <a:ext cx="363188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p:spPr>
        <p:txBody>
          <a:bodyPr/>
          <a:lstStyle/>
          <a:p>
            <a:r>
              <a:rPr lang="en-US" dirty="0" smtClean="0"/>
              <a:t>The Constitution</a:t>
            </a:r>
            <a:endParaRPr lang="en-US" dirty="0"/>
          </a:p>
        </p:txBody>
      </p:sp>
      <p:sp>
        <p:nvSpPr>
          <p:cNvPr id="3" name="Subtitle 2"/>
          <p:cNvSpPr>
            <a:spLocks noGrp="1"/>
          </p:cNvSpPr>
          <p:nvPr>
            <p:ph type="subTitle" idx="1"/>
          </p:nvPr>
        </p:nvSpPr>
        <p:spPr/>
        <p:txBody>
          <a:bodyPr/>
          <a:lstStyle/>
          <a:p>
            <a:r>
              <a:rPr lang="en-US" dirty="0" smtClean="0"/>
              <a:t>1946-49</a:t>
            </a:r>
            <a:endParaRPr lang="en-US" dirty="0"/>
          </a:p>
        </p:txBody>
      </p:sp>
    </p:spTree>
    <p:extLst>
      <p:ext uri="{BB962C8B-B14F-4D97-AF65-F5344CB8AC3E}">
        <p14:creationId xmlns:p14="http://schemas.microsoft.com/office/powerpoint/2010/main" val="168577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6692153" cy="4381053"/>
          </a:xfrm>
        </p:spPr>
        <p:txBody>
          <a:bodyPr>
            <a:normAutofit/>
          </a:bodyPr>
          <a:lstStyle/>
          <a:p>
            <a:r>
              <a:rPr lang="en-US" dirty="0" smtClean="0"/>
              <a:t>Constituent Assembly (formed in 1946)</a:t>
            </a:r>
          </a:p>
          <a:p>
            <a:endParaRPr lang="en-US" dirty="0"/>
          </a:p>
          <a:p>
            <a:r>
              <a:rPr lang="en-US" dirty="0" smtClean="0"/>
              <a:t>Over 300 members in all</a:t>
            </a:r>
          </a:p>
          <a:p>
            <a:endParaRPr lang="en-US" dirty="0"/>
          </a:p>
          <a:p>
            <a:r>
              <a:rPr lang="en-US" dirty="0" smtClean="0"/>
              <a:t>Boycotted by Muslim League</a:t>
            </a:r>
          </a:p>
        </p:txBody>
      </p:sp>
      <p:sp>
        <p:nvSpPr>
          <p:cNvPr id="3" name="Title 2"/>
          <p:cNvSpPr>
            <a:spLocks noGrp="1"/>
          </p:cNvSpPr>
          <p:nvPr>
            <p:ph type="title"/>
          </p:nvPr>
        </p:nvSpPr>
        <p:spPr/>
        <p:txBody>
          <a:bodyPr/>
          <a:lstStyle/>
          <a:p>
            <a:r>
              <a:rPr lang="en-US" dirty="0" smtClean="0"/>
              <a:t>The Team</a:t>
            </a:r>
            <a:endParaRPr lang="en-US" dirty="0"/>
          </a:p>
        </p:txBody>
      </p:sp>
      <p:sp>
        <p:nvSpPr>
          <p:cNvPr id="4" name="AutoShape 4" descr="data:image/jpg;base64,/9j/4AAQSkZJRgABAQAAAQABAAD/2wCEAAkGBhQSERUUEhQVFBUVGBcXFxcUFBgVFBgUFxgVFxcYFBgXGyYeFxojGRQUHy8gIycpLCwsFR4xNTAqNSYrLCkBCQoKDAwNDwwPFCkYFBgpKSkpKSkpKSkpKSkpKSkpKSkpKSkpKSkpKSkpKSkpKSkpKSkpKSkpKSkpKSkpKSkpKf/AABEIAQMAwgMBIgACEQEDEQH/xAAcAAABBQEBAQAAAAAAAAAAAAADAAIEBQYBBwj/xAA+EAABAwICBwYFAwIFBAMAAAABAAIRAyEEMQUGEkFRYXEigZGhsfATMsHR4QdCUnLxFCOCstIVQ2KSFiQz/8QAFwEBAQEBAAAAAAAAAAAAAAAAAAECA//EABYRAQEBAAAAAAAAAAAAAAAAAAABEf/aAAwDAQACEQMRAD8AsK77qOXp1Vyjveo0d8RFa5BYE8mEVJNRIPQaZWu1c1dY5jatTtbV2t/aBJEnj0RGYD5yRS8gwbEblodMaPh/ZGy2ARs2vfcOiw+lGlj8wTGY3cuoQX+HfdWdGqsZhsa6xBPirKlpB4/d6INSyojiqs1S0y4ZgHuhTKOm2HOR5oL9lTcpYeqfDY9hvtCfD1U2jVnfKCcHJ22hMcnbSgIai616C1ECAoKRemLhQdNVc+ImErkoDfEXdtALk9hUBZXU1JB5XVN0KESshtVU4OS2k1qcQgLTXpOgGkYakDns+Rkjyhef6Kwhq1GsH7iB3b/KV6cxoAgZCw6KiDpShIkdPt75ryfS5irHf4/3XsWKbLSF5Lp9s1ckQPDU5CnUmKHhuCs8OzaIge/fqij0cAXC2Y9EGtodwvFvea1mh9GQ0F3v3Ksq+BEZe+fJRHnReQYUmjiXNPZJHRXmldCCNoZwqL4Rabqi+0bp4yG1Mj+77q+F8liG5K30TpYs7L7t3He38KDStCeAm0zNwiAIFCYQiEoZKKYmFOJTZUCRGIcp7TZASUk3aSRHl1bOFzYTylsqqTGJ2ynApZoL7UuhtVy7+DT4mB6StwqDUrBbNEv/AJut0bb1laGEDHBYTXHQRnbYN89xH3DvFb4hRcbhg4IjzzQ2h/iCSY3EeM/XwWgwWjAzd19+/JW+F0YG3AjejuwyoZRfl9feali6CzDcVJayygh4qnNoWd0ngrz5e961lSnI5qnxTAem/wB7xbzQZenRuiGmp+JogDMG/v0UfZsgm6I0safYfdu4/wAfwtM0yJFxyWMbTUvR+lXUTBu3eN46IrUEJpau0Kwe0OaZBTiFAB7UMtUktQ3BBHlPaUthOa1AtpJP2VxEeZll10hP2brnw5KoVOlKexhcQ0byB3mycBwVvqzgtvEN4N7R7svOEVucHhhTY1gyaAPAIpC6F0ohkJhEp5UbGY5lJpdUcGtGZcQB4lAVrU5wWeqa4MP/AODH1p3tEM73ugeEqBjMbiKg7ThTH8aRve13uHoAg0OkNNUaImo9rZyE3PQZlZ/Fa9ONqNFxz7VQ/DHK13eSp34ZrJLQJOZMlx6uNz4oDhxQGxmsGLcJNWmwZwxhdx3uN/BY/SGsmJDj/nu/9Wjf0Wlx9Ls8isLpodpFF/8AkeJJn4zvBv2Umjrfim5uY7+pv/EhUDE97zkg2mC14qO+ak3ucQRzII6KeNa6RIFQGnO9wtPUZd6xOBaTll9s47t3CDuVg3tdioQR+10R4nrZB6PoTTHw3SDtMdnHqFsaVQOAIMg5FeE4ao+iYa4tyscjwB3d632pmspLhTfbaMRwduI5FBuS1MDEQJEIgDmpMbZPc1cCDsJJ2ykoPMnAyntTi1ObTVCYzctbqfgtlr3nMkNHQXPqPBZpluq2uiIp4dpcQBG0SbATe6Ks0HEYprBL3BvU+nFVOK04XWpdkfycL9Wt+p8FCAElxJLv5Ey7x3dAgn19KvfIpN2B/OoPNrMz3x0KqKmhWvIfWmq4ZGsQY/pb8rctwU7DvPA+aLUDd5E+JREAi9vSAg16m5SK54X5lRHUpzQRagEbuCh7N53blZOoKFWpxdBD0g+Ge/BefaUq7TyOC2WkMTsgg7xPJYbFHtk80UxhgJpbJuubVl1nEblFS2MdTJMDIE7wQYj18CQrFjQ4SzPe2b5bucem9RmYlr6RBA2mHPcWE5c9l0Ho525M0fidl/Ag8eufkqiXQdGd2njm08CpWCxfw6jXH9rmkOmYggwbX4I1ENebNEmZg8uCE7A7IJmW3BBzHRB7dh6m00OGRAPcUWVl9Q9JfEwoabmmSz/SPl8oWj2kQ5yaAmOqJNfZAaFxM70lB56Wogak1qM2kqrtIK70xXcXUqY+T4e2eBI2Q3wklVFNitcU3bpU3jOnLXdDkfRAIGBxRG8wiYdgVhTwcjJBWgp5BOQk8uCtP8I3kmNaGtkdCUEJuCJCI/DBoR8RpANbIj79FgtadfDSloN+Vz4INRWe0XJAz9+aqcVimk9mI6rzWprjia0hpJNtkNBJmd+zcmLZI1L/AKg43aWxx7J77+vBUa7GUG1GngfeYWF09gfhutktNhTXAIe9hO+9+PBV2l9E1KgkRfnwzHFQZWi9SNqyDXwxY4g5pzBxRT2HPd9sj6qbTIJE5gZ3ynORfioYb5b0RlSD45c1BcUy9hsRkYI95Ihxh2y50c5Fo5dyhUcUBYybCN8t3SOIyUjE1G7Pa74OW7rw8VUeg/p4+GVW2+YGRvBFvRa51VeYfptpFrKrqZeLg7M22t8X35r0pQdL05tSUFxT2FBJ20kzZSQY4NKO1pXGsUik1UNFNTcLVDWuDvlcDPXcU2mn1aUtIGcIITtOspiXkN65z/ZVx/VCiDE2GfTiVWazvJpm1t7RPcI8FU6O1Mp7O1XBLj+1h2WNPAvzcehCDc4HXujWMNMdfpyVy1200gZEGFjMDovCtAaaIbzAO1MbzvyWj0O8M2mg7TRcScpzCCr1h0r8Ki4l0QDAzBXlOisM7GYkMc6zpJPIXgLX/qRiDZoy8cv7rJ6oMd/jKWzxINx8sGc+SDfUqNHCNcGANYwDadskFxIyG858TNhxWU0rrg50xQLQCW9qrsvluz+wfLmLd2626Oji+rTcQSyk8P2dmNtzTIc4kRsz32VdrRqph62IdWDXtc4y5rYILrl3ISfMlEYfFDEPpiqGPaDcEHa/MfdTdA6wEuLK8iOOQnnmL7p32iFoNJ1KhpNpUm7DQAAN4F7+F5UHV/V8sqFxEyIIN7g3PfCCLpTRIeXFp2jY8ALcd4ss6+mQYNiLd69RxGAptb8rZg5jylefaaYBUMIsQQU15hE2Iv793TK7JUUqBLj5BS6wbTBcTJ3k5kqFSr7LeiM3t1GtJHYhxBzcdwQLRbaj6ljsnMDfyvuXuGgsca2HpvPzEQ7+oWd5hePtllZjuJ9V6pqY3/67uHxHejfrKIutlFYFzoi022Qd2SkihqSIyTGqVSYhNupNNioexikBi5TCOymisvrZgQ2mXASSQQAJkggwLjgvOdOaFxBZTxFUPqioHjZ7TRTdLmgCMoMGN8XXtuLoy0rPVm1GAsa47JORvdEQtUtCNGBHxQ9r3OLmtYS6oKdtlo2plsDfuV5h8PsA2Ine5oa4jiQCiaMbVdAJIaIzsTa1hYDzUqvJaZ3W8EHluuj9utszlPjNlQ4XRnw3tdMOs4HKBv7/ALqz1tBbXm/uCuuxAq0Wn9zZBjNFb/QelTUDW1cx+4ZGN5G5TsRgZyPdJ78jCz+p1UFjQbzkemY8vJayrgnZtdY/j34Kop24AG0ADmYRKWA2Z3HuIVsykbA7shHvL6KFjq4bYH2DKgz+sGI2AeQ9yvN9IVJqEzvK2+n6pIJ3m/csRjKEG4z9d/0RQGuQnuMpzTdNhRTwY7wpOrOFD61QE3DZbP8A43jwUJvzCevr+EXQ9J9F/wAV0NicznPBUrQ6awv+WHCxBHiF6jqvhPh4WmP5DbP+q48oXleErOxT6dBv/ccAY3NBuT3Ar2hlKAAMgAB0FgohyLTNkHZRqYQHDUl0FJEZZjAUenZCbdHp81VSad1JplRKal0yED35KNiKVre+ClltkM3EFAGkSBAuT+Ln8puIpw0jNS8LQ3+HJSJZswQg8c11w5PGx8oWOoueD2JPFb/XzSTGPLTAH0WFoaXpiWtaTtb4yQa3UTSjSRR+VwcXQTY7UCB4L1jC1LXHBfPWDfGIaQYsZjgvatS9IuqUAKty2zXHNzItN8xkiLnFVI3bvKBKy+kq8T79laDHiAeEFZHSdS/LLvlBWVO2+/vcVTaz4OIMe/cBWuCqcTlw3lUmtWJktvuO+0yis2510TZQ6bQiscoqNW+Ye+Cl4iltnszlbqhNdsva6Jg5LSaD0W/E1WsYLkjaMWaN/eiNX+mWr4Y01iL/ACsO8/zd9B3rfyo+AwLaVNrG2DRAUqEQ1PptSDU9oRRYSTgkiMrso1NR2OhHpvhFS6SksCj0xwUmk5AUDgk5dBXSJCofSIsVT4yg920WugAm32PDkrKm+M0BzoHig8z1j/T+tiKpf8RpaNxkKvr/AKd4hsQ5gngDbdwXrYpjogaToy2eB4Ijz7RepNOkQ581DmZyMfa61WFrxZtuEbk6q3smd5jvP3UBwIIAPs5BBeM0htNLXWgLNaebsgu7/qpOPeRBBzGaq6uKNSmQc944D7bkVmsbpCBtN6nv+0FU+OxBquJ8EWu/tvaLgxfnv9SopF+lvoga1kBDlSKoyQHhRXKDe0J3leu/p/oL4YfWObuy3kBme8leR06naHUL6C0BT/yKf9IRKmhdT+ie1iBgCIxqQCMwIFspIwCSIxIMotJyA1yMxVUyi6Cpg4qDTcp1J0hQFaUWEBjkVr7KgWIG9BbBUt0EQd6pcfVcGEDPLmglOeD8tRsi18x0KrdLaep02loBqOJ6CeQVfgtG1nPf8Rwa22wAQ4niXHd06qVV1Va901Jd/tjgQM0RQu1rcRLKYcQY2QHG4jMjnHiqOprJWNQA0XEuPZDQTNp5A5E24LV6WotbAEN2eH28Vl8HiQww+Zmz7/OAJj/SfNBqPhu2B8SASBaRYxcGOu5RP+mkbZ4Z8I/uFGpYohpJOXhkrajW22O4OEdbZe+CK8y0mAKzo3njxCFVHAW9/lStP4cNrQ2IyEcvxCjVG2B9xl6gqCK5+fsoDqifVqKK96okUXXngvofV984en/S2/cvnGnUuBzuvonU/Eh+EpEbmx3ix8wgu2sXc06F1QNhGZkhhqM0IHSkupIMM5l0VgShPaEBGiFMpHJRWZKQw5KiQnNKaCnBA4qBpCkCD4qa1yDj6JLZGYv9x74IKp7y24zsqbSWk8QTsioBugAz5lXTJcJtBsn0NAtc7advRGUo6LMbTyXEnMz5DIKDW0UTVJjsyI49nh6L0waHbbO3FQq+jmtn63vkgwAoOcQ0C834Rw8leNo7LY4DLdl+fJScc5lO45+N59FTYrSeyCZybfw9MkVltZi34jTIm88pgeMFVGIxAiAeHgB958F3TelQ95jjnKpHYhAevVUJ1RIkuRsNRkqgmFpxBPFeufpbrI1oNCq4AvcTTJNid7eu8d68r2bdEKpjTLdkxs3F9/EdFB9TApwCxX6ba6DGURTqO/z6YAdOb27njjzW2BUHQERoTERuSBbKS7CSDFhOCcGJ4pqhzFJYg02KRsoHtCIBZDciIGhGCYCnEIKrEUfhv/8AFxtwB4Kbh8UAhadxGxh6jj+1pInju81lNHazio3tCHjhkY3tRGzfpUTbz47lV6T0pA5z18PJZnFa50m/M8A81mdOfqBT/wC27b6Ax3Sqq+0ji5DjPEn19AV51pzT5e6GmAOG/Me/ZQ9I62VajS0DZBzjhlHgqETMnNAfbJXdlMYCjtoGbmB9EA2tnJTaFK1u88PygvxbW2aFGq41zhs5DlvPNBIxWLHyt7yobXoaeAoLPROlX4eo2rScWvaZB95jdC941V/UfD4mi01ajKVUWe1xgTxbO4r54a5PbWQfWGHxTXjaY4OB3tII8lKYbL5X0brHXw5mjUfT/pcQPDJbrQP62YhkDEMbWbxHYf5WPgg9wSWBZ+smDIB2aw/0j/kuqIsGtRA1da26eEU9jUQCUymitVChPhNDUQBBwNTnFdhZvWrXOlhBHzVDk0buZ4BBG/UPSoZQFMG7zf8ApH5XnBrkG3ULmktMvxL/AIlQyTlwA4AJrHS2/vmgfiNKVHMiQebmyb9PdlmH6Ke8lzS2P6Q38ea0AoEXbccD7kIbaIOYc08vwgpqOrrnHtPLe4Ef7lcYfVHDtbtVMQBETtsIAJyvlNk91Mj5XbW/tT9L+SFiKLntg09oZWI7yN4QAraIYHtbTqMdtEN2pApgne5+QAzKoMbTIeRMixBggFpyIBvcQe9TG0nYd7S5m20mQ07zlHiQiVsDtvJcdlrGsaQBezRYA5IKgUyckyFavB2I+Rm7+TlGawAG0DnmqIsJKZRwxd8o8clLp6NDQJzM/UfRQVcLoCs/8GJG5I6NA97kVWNBRGKY/DAJNaOCI411klObSEC3muLOsPoM0kg2FLdTQiyVWnAxKEdrVxjFVODbLjiAJNoXK1YMBLiABmSYXm+ueunxgaVAkM/c4Zu6ckFlrX+ozaQLMP23XBf+0HlxK8vr1H1Xuc7tOJuXGbrjzPFE+Me5FM/w5tBj7o7HubciRnI8LhNa9xuOPhnuUynTfwHfz4+SIVHENO/Z8uKl09neQehCh0KBMbiJB6HP6p1PDAWcR2TfLLIx4IJL8GCMxHOOWX3UmixjWdp8Z7wfBVfwW/tAJk2ixHEeCC7FhpIAAMyOyLibAHPIlBL0jQpVqTqVN4c4uBEggB1t/RZutjAOyR2iGtO1DYezs94V5oAFxc90wXAiTyv6hUOl8HNd8XlwPKHXCCTV0U8kbRA5C/mk3RzWmY2v6r36KVg6u00NNyIGd+H2XcS4lsxxnv8ATP0QMYyBPHL1tyzTa9O0jqO+LImHrSGyMj7+qm1cMIju8fXcoqnp1g7rbx/spRqtItny4Dqc1HFOHHdv4dO66K2kAeo9zG5BGqNn3e6jGkZsp1VsRIytbf8AdBfTESOVvoPBUorKVh+UkVgMC+5JYc30k5ijsZcqa5qC+GiTYc1poINVdprT1LCs2qjr7mjMlUOsuv7Kcsw423/y/aPuvOcbiH1nbdVxcTxVVL1h1xrYx0TsUwfkG/rxVQSuNZHVHYz3meaCE2nmee/giACT3e/JHfSnKUqdK+XvkgTMUJMDh9PuUV2kSZgbgL8RCeMLIsN33RmYAnwy6En0CCE2u5xJG+/hfwT20SQ4ngfGfwrHC4PInpyyI80n0bAHnlc3tlvzQQKRjZ5/WY9VEqYMVBexF58D9Faf4cR0Ofd+CnUsMA5wjp3ER6nwQR9DTSmm8fK6QeQ3HuIUXSpZTxUn5HNpPsJGy1wBHO0q6Anduv559VS6dwjnmmcuzUG8fL2vQlBTaxYF1Os6eMgg2cDcEHvUTR+k3MMHtNJEh1+/iFcYlpdSax3agEAnMDhO8TaEzB6oucQ5z27BudmdroARCC2w2jNo8swbAEcfNTXYWLG1+cDmT3gxwQ8M6Oz/AANpy2eHT7qzr053cDxyz8ifBBRYrRk8otzjdPp4KFiaGze8kW68z7zWhFK452jneJ8B4qBjqIAmSb8O/wC6ChfMAxc+vuEqVXiMrGOHv0VjSwIh0ZA2tnFvqhPw8TzGY3Tn6qKjho4+/BJSW1RHy+SSyw+knrzbX/SNT4vw9shkfKLDfnGaSS0rFVRmgOF+5JJaD2UhwTxTEpJKQdptEj3xUujSEZe7pJKiVSpi1tx9U/Zt3FJJB2m2MuP2QKDRtHqEklAKnSHDf9Pyn/DG24fXqkkgO2kJNh/aIUWuwEsn+TvNg+66kqK5tFtxAsforhjewehSSQVuGHaB37JPfdW1MW98XJJIqHiRAkcfOFCxfyu6t9XD0XEkDsK27uh8iAh4tgAsP2/811JQVRYEkkkY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hQVFBUVGBcXFxcUFBgVFBgUFxgVFxcYFBgXGyYeFxojGRQUHy8gIycpLCwsFR4xNTAqNSYrLCkBCQoKDAwNDwwPFCkYFBgpKSkpKSkpKSkpKSkpKSkpKSkpKSkpKSkpKSkpKSkpKSkpKSkpKSkpKSkpKSkpKSkpKf/AABEIAQMAwgMBIgACEQEDEQH/xAAcAAABBQEBAQAAAAAAAAAAAAADAAIEBQYBBwj/xAA+EAABAwICBwYFAwIFBAMAAAABAAIRAyEEMQUGEkFRYXEigZGhsfATMsHR4QdCUnLxFCOCstIVQ2KSFiQz/8QAFwEBAQEBAAAAAAAAAAAAAAAAAAECA//EABYRAQEBAAAAAAAAAAAAAAAAAAABEf/aAAwDAQACEQMRAD8AsK77qOXp1Vyjveo0d8RFa5BYE8mEVJNRIPQaZWu1c1dY5jatTtbV2t/aBJEnj0RGYD5yRS8gwbEblodMaPh/ZGy2ARs2vfcOiw+lGlj8wTGY3cuoQX+HfdWdGqsZhsa6xBPirKlpB4/d6INSyojiqs1S0y4ZgHuhTKOm2HOR5oL9lTcpYeqfDY9hvtCfD1U2jVnfKCcHJ22hMcnbSgIai616C1ECAoKRemLhQdNVc+ImErkoDfEXdtALk9hUBZXU1JB5XVN0KESshtVU4OS2k1qcQgLTXpOgGkYakDns+Rkjyhef6Kwhq1GsH7iB3b/KV6cxoAgZCw6KiDpShIkdPt75ryfS5irHf4/3XsWKbLSF5Lp9s1ckQPDU5CnUmKHhuCs8OzaIge/fqij0cAXC2Y9EGtodwvFvea1mh9GQ0F3v3Ksq+BEZe+fJRHnReQYUmjiXNPZJHRXmldCCNoZwqL4Rabqi+0bp4yG1Mj+77q+F8liG5K30TpYs7L7t3He38KDStCeAm0zNwiAIFCYQiEoZKKYmFOJTZUCRGIcp7TZASUk3aSRHl1bOFzYTylsqqTGJ2ynApZoL7UuhtVy7+DT4mB6StwqDUrBbNEv/AJut0bb1laGEDHBYTXHQRnbYN89xH3DvFb4hRcbhg4IjzzQ2h/iCSY3EeM/XwWgwWjAzd19+/JW+F0YG3AjejuwyoZRfl9feali6CzDcVJayygh4qnNoWd0ngrz5e961lSnI5qnxTAem/wB7xbzQZenRuiGmp+JogDMG/v0UfZsgm6I0safYfdu4/wAfwtM0yJFxyWMbTUvR+lXUTBu3eN46IrUEJpau0Kwe0OaZBTiFAB7UMtUktQ3BBHlPaUthOa1AtpJP2VxEeZll10hP2brnw5KoVOlKexhcQ0byB3mycBwVvqzgtvEN4N7R7svOEVucHhhTY1gyaAPAIpC6F0ohkJhEp5UbGY5lJpdUcGtGZcQB4lAVrU5wWeqa4MP/AODH1p3tEM73ugeEqBjMbiKg7ThTH8aRve13uHoAg0OkNNUaImo9rZyE3PQZlZ/Fa9ONqNFxz7VQ/DHK13eSp34ZrJLQJOZMlx6uNz4oDhxQGxmsGLcJNWmwZwxhdx3uN/BY/SGsmJDj/nu/9Wjf0Wlx9Ls8isLpodpFF/8AkeJJn4zvBv2Umjrfim5uY7+pv/EhUDE97zkg2mC14qO+ak3ucQRzII6KeNa6RIFQGnO9wtPUZd6xOBaTll9s47t3CDuVg3tdioQR+10R4nrZB6PoTTHw3SDtMdnHqFsaVQOAIMg5FeE4ao+iYa4tyscjwB3d632pmspLhTfbaMRwduI5FBuS1MDEQJEIgDmpMbZPc1cCDsJJ2ykoPMnAyntTi1ObTVCYzctbqfgtlr3nMkNHQXPqPBZpluq2uiIp4dpcQBG0SbATe6Ks0HEYprBL3BvU+nFVOK04XWpdkfycL9Wt+p8FCAElxJLv5Ey7x3dAgn19KvfIpN2B/OoPNrMz3x0KqKmhWvIfWmq4ZGsQY/pb8rctwU7DvPA+aLUDd5E+JREAi9vSAg16m5SK54X5lRHUpzQRagEbuCh7N53blZOoKFWpxdBD0g+Ge/BefaUq7TyOC2WkMTsgg7xPJYbFHtk80UxhgJpbJuubVl1nEblFS2MdTJMDIE7wQYj18CQrFjQ4SzPe2b5bucem9RmYlr6RBA2mHPcWE5c9l0Ho525M0fidl/Ag8eufkqiXQdGd2njm08CpWCxfw6jXH9rmkOmYggwbX4I1ENebNEmZg8uCE7A7IJmW3BBzHRB7dh6m00OGRAPcUWVl9Q9JfEwoabmmSz/SPl8oWj2kQ5yaAmOqJNfZAaFxM70lB56Wogak1qM2kqrtIK70xXcXUqY+T4e2eBI2Q3wklVFNitcU3bpU3jOnLXdDkfRAIGBxRG8wiYdgVhTwcjJBWgp5BOQk8uCtP8I3kmNaGtkdCUEJuCJCI/DBoR8RpANbIj79FgtadfDSloN+Vz4INRWe0XJAz9+aqcVimk9mI6rzWprjia0hpJNtkNBJmd+zcmLZI1L/AKg43aWxx7J77+vBUa7GUG1GngfeYWF09gfhutktNhTXAIe9hO+9+PBV2l9E1KgkRfnwzHFQZWi9SNqyDXwxY4g5pzBxRT2HPd9sj6qbTIJE5gZ3ynORfioYb5b0RlSD45c1BcUy9hsRkYI95Ihxh2y50c5Fo5dyhUcUBYybCN8t3SOIyUjE1G7Pa74OW7rw8VUeg/p4+GVW2+YGRvBFvRa51VeYfptpFrKrqZeLg7M22t8X35r0pQdL05tSUFxT2FBJ20kzZSQY4NKO1pXGsUik1UNFNTcLVDWuDvlcDPXcU2mn1aUtIGcIITtOspiXkN65z/ZVx/VCiDE2GfTiVWazvJpm1t7RPcI8FU6O1Mp7O1XBLj+1h2WNPAvzcehCDc4HXujWMNMdfpyVy1200gZEGFjMDovCtAaaIbzAO1MbzvyWj0O8M2mg7TRcScpzCCr1h0r8Ki4l0QDAzBXlOisM7GYkMc6zpJPIXgLX/qRiDZoy8cv7rJ6oMd/jKWzxINx8sGc+SDfUqNHCNcGANYwDadskFxIyG858TNhxWU0rrg50xQLQCW9qrsvluz+wfLmLd2626Oji+rTcQSyk8P2dmNtzTIc4kRsz32VdrRqph62IdWDXtc4y5rYILrl3ISfMlEYfFDEPpiqGPaDcEHa/MfdTdA6wEuLK8iOOQnnmL7p32iFoNJ1KhpNpUm7DQAAN4F7+F5UHV/V8sqFxEyIIN7g3PfCCLpTRIeXFp2jY8ALcd4ss6+mQYNiLd69RxGAptb8rZg5jylefaaYBUMIsQQU15hE2Iv793TK7JUUqBLj5BS6wbTBcTJ3k5kqFSr7LeiM3t1GtJHYhxBzcdwQLRbaj6ljsnMDfyvuXuGgsca2HpvPzEQ7+oWd5hePtllZjuJ9V6pqY3/67uHxHejfrKIutlFYFzoi022Qd2SkihqSIyTGqVSYhNupNNioexikBi5TCOymisvrZgQ2mXASSQQAJkggwLjgvOdOaFxBZTxFUPqioHjZ7TRTdLmgCMoMGN8XXtuLoy0rPVm1GAsa47JORvdEQtUtCNGBHxQ9r3OLmtYS6oKdtlo2plsDfuV5h8PsA2Ine5oa4jiQCiaMbVdAJIaIzsTa1hYDzUqvJaZ3W8EHluuj9utszlPjNlQ4XRnw3tdMOs4HKBv7/ALqz1tBbXm/uCuuxAq0Wn9zZBjNFb/QelTUDW1cx+4ZGN5G5TsRgZyPdJ78jCz+p1UFjQbzkemY8vJayrgnZtdY/j34Kop24AG0ADmYRKWA2Z3HuIVsykbA7shHvL6KFjq4bYH2DKgz+sGI2AeQ9yvN9IVJqEzvK2+n6pIJ3m/csRjKEG4z9d/0RQGuQnuMpzTdNhRTwY7wpOrOFD61QE3DZbP8A43jwUJvzCevr+EXQ9J9F/wAV0NicznPBUrQ6awv+WHCxBHiF6jqvhPh4WmP5DbP+q48oXleErOxT6dBv/ccAY3NBuT3Ar2hlKAAMgAB0FgohyLTNkHZRqYQHDUl0FJEZZjAUenZCbdHp81VSad1JplRKal0yED35KNiKVre+ClltkM3EFAGkSBAuT+Ln8puIpw0jNS8LQ3+HJSJZswQg8c11w5PGx8oWOoueD2JPFb/XzSTGPLTAH0WFoaXpiWtaTtb4yQa3UTSjSRR+VwcXQTY7UCB4L1jC1LXHBfPWDfGIaQYsZjgvatS9IuqUAKty2zXHNzItN8xkiLnFVI3bvKBKy+kq8T79laDHiAeEFZHSdS/LLvlBWVO2+/vcVTaz4OIMe/cBWuCqcTlw3lUmtWJktvuO+0yis2510TZQ6bQiscoqNW+Ye+Cl4iltnszlbqhNdsva6Jg5LSaD0W/E1WsYLkjaMWaN/eiNX+mWr4Y01iL/ACsO8/zd9B3rfyo+AwLaVNrG2DRAUqEQ1PptSDU9oRRYSTgkiMrso1NR2OhHpvhFS6SksCj0xwUmk5AUDgk5dBXSJCofSIsVT4yg920WugAm32PDkrKm+M0BzoHig8z1j/T+tiKpf8RpaNxkKvr/AKd4hsQ5gngDbdwXrYpjogaToy2eB4Ijz7RepNOkQ581DmZyMfa61WFrxZtuEbk6q3smd5jvP3UBwIIAPs5BBeM0htNLXWgLNaebsgu7/qpOPeRBBzGaq6uKNSmQc944D7bkVmsbpCBtN6nv+0FU+OxBquJ8EWu/tvaLgxfnv9SopF+lvoga1kBDlSKoyQHhRXKDe0J3leu/p/oL4YfWObuy3kBme8leR06naHUL6C0BT/yKf9IRKmhdT+ie1iBgCIxqQCMwIFspIwCSIxIMotJyA1yMxVUyi6Cpg4qDTcp1J0hQFaUWEBjkVr7KgWIG9BbBUt0EQd6pcfVcGEDPLmglOeD8tRsi18x0KrdLaep02loBqOJ6CeQVfgtG1nPf8Rwa22wAQ4niXHd06qVV1Va901Jd/tjgQM0RQu1rcRLKYcQY2QHG4jMjnHiqOprJWNQA0XEuPZDQTNp5A5E24LV6WotbAEN2eH28Vl8HiQww+Zmz7/OAJj/SfNBqPhu2B8SASBaRYxcGOu5RP+mkbZ4Z8I/uFGpYohpJOXhkrajW22O4OEdbZe+CK8y0mAKzo3njxCFVHAW9/lStP4cNrQ2IyEcvxCjVG2B9xl6gqCK5+fsoDqifVqKK96okUXXngvofV984en/S2/cvnGnUuBzuvonU/Eh+EpEbmx3ix8wgu2sXc06F1QNhGZkhhqM0IHSkupIMM5l0VgShPaEBGiFMpHJRWZKQw5KiQnNKaCnBA4qBpCkCD4qa1yDj6JLZGYv9x74IKp7y24zsqbSWk8QTsioBugAz5lXTJcJtBsn0NAtc7advRGUo6LMbTyXEnMz5DIKDW0UTVJjsyI49nh6L0waHbbO3FQq+jmtn63vkgwAoOcQ0C834Rw8leNo7LY4DLdl+fJScc5lO45+N59FTYrSeyCZybfw9MkVltZi34jTIm88pgeMFVGIxAiAeHgB958F3TelQ95jjnKpHYhAevVUJ1RIkuRsNRkqgmFpxBPFeufpbrI1oNCq4AvcTTJNid7eu8d68r2bdEKpjTLdkxs3F9/EdFB9TApwCxX6ba6DGURTqO/z6YAdOb27njjzW2BUHQERoTERuSBbKS7CSDFhOCcGJ4pqhzFJYg02KRsoHtCIBZDciIGhGCYCnEIKrEUfhv/8AFxtwB4Kbh8UAhadxGxh6jj+1pInju81lNHazio3tCHjhkY3tRGzfpUTbz47lV6T0pA5z18PJZnFa50m/M8A81mdOfqBT/wC27b6Ax3Sqq+0ji5DjPEn19AV51pzT5e6GmAOG/Me/ZQ9I62VajS0DZBzjhlHgqETMnNAfbJXdlMYCjtoGbmB9EA2tnJTaFK1u88PygvxbW2aFGq41zhs5DlvPNBIxWLHyt7yobXoaeAoLPROlX4eo2rScWvaZB95jdC941V/UfD4mi01ajKVUWe1xgTxbO4r54a5PbWQfWGHxTXjaY4OB3tII8lKYbL5X0brHXw5mjUfT/pcQPDJbrQP62YhkDEMbWbxHYf5WPgg9wSWBZ+smDIB2aw/0j/kuqIsGtRA1da26eEU9jUQCUymitVChPhNDUQBBwNTnFdhZvWrXOlhBHzVDk0buZ4BBG/UPSoZQFMG7zf8ApH5XnBrkG3ULmktMvxL/AIlQyTlwA4AJrHS2/vmgfiNKVHMiQebmyb9PdlmH6Ke8lzS2P6Q38ea0AoEXbccD7kIbaIOYc08vwgpqOrrnHtPLe4Ef7lcYfVHDtbtVMQBETtsIAJyvlNk91Mj5XbW/tT9L+SFiKLntg09oZWI7yN4QAraIYHtbTqMdtEN2pApgne5+QAzKoMbTIeRMixBggFpyIBvcQe9TG0nYd7S5m20mQ07zlHiQiVsDtvJcdlrGsaQBezRYA5IKgUyckyFavB2I+Rm7+TlGawAG0DnmqIsJKZRwxd8o8clLp6NDQJzM/UfRQVcLoCs/8GJG5I6NA97kVWNBRGKY/DAJNaOCI411klObSEC3muLOsPoM0kg2FLdTQiyVWnAxKEdrVxjFVODbLjiAJNoXK1YMBLiABmSYXm+ueunxgaVAkM/c4Zu6ckFlrX+ozaQLMP23XBf+0HlxK8vr1H1Xuc7tOJuXGbrjzPFE+Me5FM/w5tBj7o7HubciRnI8LhNa9xuOPhnuUynTfwHfz4+SIVHENO/Z8uKl09neQehCh0KBMbiJB6HP6p1PDAWcR2TfLLIx4IJL8GCMxHOOWX3UmixjWdp8Z7wfBVfwW/tAJk2ixHEeCC7FhpIAAMyOyLibAHPIlBL0jQpVqTqVN4c4uBEggB1t/RZutjAOyR2iGtO1DYezs94V5oAFxc90wXAiTyv6hUOl8HNd8XlwPKHXCCTV0U8kbRA5C/mk3RzWmY2v6r36KVg6u00NNyIGd+H2XcS4lsxxnv8ATP0QMYyBPHL1tyzTa9O0jqO+LImHrSGyMj7+qm1cMIju8fXcoqnp1g7rbx/spRqtItny4Dqc1HFOHHdv4dO66K2kAeo9zG5BGqNn3e6jGkZsp1VsRIytbf8AdBfTESOVvoPBUorKVh+UkVgMC+5JYc30k5ijsZcqa5qC+GiTYc1poINVdprT1LCs2qjr7mjMlUOsuv7Kcsw423/y/aPuvOcbiH1nbdVxcTxVVL1h1xrYx0TsUwfkG/rxVQSuNZHVHYz3meaCE2nmee/giACT3e/JHfSnKUqdK+XvkgTMUJMDh9PuUV2kSZgbgL8RCeMLIsN33RmYAnwy6En0CCE2u5xJG+/hfwT20SQ4ngfGfwrHC4PInpyyI80n0bAHnlc3tlvzQQKRjZ5/WY9VEqYMVBexF58D9Faf4cR0Ofd+CnUsMA5wjp3ER6nwQR9DTSmm8fK6QeQ3HuIUXSpZTxUn5HNpPsJGy1wBHO0q6Anduv559VS6dwjnmmcuzUG8fL2vQlBTaxYF1Os6eMgg2cDcEHvUTR+k3MMHtNJEh1+/iFcYlpdSax3agEAnMDhO8TaEzB6oucQ5z27BudmdroARCC2w2jNo8swbAEcfNTXYWLG1+cDmT3gxwQ8M6Oz/AANpy2eHT7qzr053cDxyz8ifBBRYrRk8otzjdPp4KFiaGze8kW68z7zWhFK452jneJ8B4qBjqIAmSb8O/wC6ChfMAxc+vuEqVXiMrGOHv0VjSwIh0ZA2tnFvqhPw8TzGY3Tn6qKjho4+/BJSW1RHy+SSyw+knrzbX/SNT4vw9shkfKLDfnGaSS0rFVRmgOF+5JJaD2UhwTxTEpJKQdptEj3xUujSEZe7pJKiVSpi1tx9U/Zt3FJJB2m2MuP2QKDRtHqEklAKnSHDf9Pyn/DG24fXqkkgO2kJNh/aIUWuwEsn+TvNg+66kqK5tFtxAsforhjewehSSQVuGHaB37JPfdW1MW98XJJIqHiRAkcfOFCxfyu6t9XD0XEkDsK27uh8iAh4tgAsP2/811JQVRYEkkkY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hQVFBUVGBcXFxcUFBgVFBgUFxgVFxcYFBgXGyYeFxojGRQUHy8gIycpLCwsFR4xNTAqNSYrLCkBCQoKDAwNDwwPFCkYFBgpKSkpKSkpKSkpKSkpKSkpKSkpKSkpKSkpKSkpKSkpKSkpKSkpKSkpKSkpKSkpKSkpKf/AABEIAQMAwgMBIgACEQEDEQH/xAAcAAABBQEBAQAAAAAAAAAAAAADAAIEBQYBBwj/xAA+EAABAwICBwYFAwIFBAMAAAABAAIRAyEEMQUGEkFRYXEigZGhsfATMsHR4QdCUnLxFCOCstIVQ2KSFiQz/8QAFwEBAQEBAAAAAAAAAAAAAAAAAAECA//EABYRAQEBAAAAAAAAAAAAAAAAAAABEf/aAAwDAQACEQMRAD8AsK77qOXp1Vyjveo0d8RFa5BYE8mEVJNRIPQaZWu1c1dY5jatTtbV2t/aBJEnj0RGYD5yRS8gwbEblodMaPh/ZGy2ARs2vfcOiw+lGlj8wTGY3cuoQX+HfdWdGqsZhsa6xBPirKlpB4/d6INSyojiqs1S0y4ZgHuhTKOm2HOR5oL9lTcpYeqfDY9hvtCfD1U2jVnfKCcHJ22hMcnbSgIai616C1ECAoKRemLhQdNVc+ImErkoDfEXdtALk9hUBZXU1JB5XVN0KESshtVU4OS2k1qcQgLTXpOgGkYakDns+Rkjyhef6Kwhq1GsH7iB3b/KV6cxoAgZCw6KiDpShIkdPt75ryfS5irHf4/3XsWKbLSF5Lp9s1ckQPDU5CnUmKHhuCs8OzaIge/fqij0cAXC2Y9EGtodwvFvea1mh9GQ0F3v3Ksq+BEZe+fJRHnReQYUmjiXNPZJHRXmldCCNoZwqL4Rabqi+0bp4yG1Mj+77q+F8liG5K30TpYs7L7t3He38KDStCeAm0zNwiAIFCYQiEoZKKYmFOJTZUCRGIcp7TZASUk3aSRHl1bOFzYTylsqqTGJ2ynApZoL7UuhtVy7+DT4mB6StwqDUrBbNEv/AJut0bb1laGEDHBYTXHQRnbYN89xH3DvFb4hRcbhg4IjzzQ2h/iCSY3EeM/XwWgwWjAzd19+/JW+F0YG3AjejuwyoZRfl9feali6CzDcVJayygh4qnNoWd0ngrz5e961lSnI5qnxTAem/wB7xbzQZenRuiGmp+JogDMG/v0UfZsgm6I0safYfdu4/wAfwtM0yJFxyWMbTUvR+lXUTBu3eN46IrUEJpau0Kwe0OaZBTiFAB7UMtUktQ3BBHlPaUthOa1AtpJP2VxEeZll10hP2brnw5KoVOlKexhcQ0byB3mycBwVvqzgtvEN4N7R7svOEVucHhhTY1gyaAPAIpC6F0ohkJhEp5UbGY5lJpdUcGtGZcQB4lAVrU5wWeqa4MP/AODH1p3tEM73ugeEqBjMbiKg7ThTH8aRve13uHoAg0OkNNUaImo9rZyE3PQZlZ/Fa9ONqNFxz7VQ/DHK13eSp34ZrJLQJOZMlx6uNz4oDhxQGxmsGLcJNWmwZwxhdx3uN/BY/SGsmJDj/nu/9Wjf0Wlx9Ls8isLpodpFF/8AkeJJn4zvBv2Umjrfim5uY7+pv/EhUDE97zkg2mC14qO+ak3ucQRzII6KeNa6RIFQGnO9wtPUZd6xOBaTll9s47t3CDuVg3tdioQR+10R4nrZB6PoTTHw3SDtMdnHqFsaVQOAIMg5FeE4ao+iYa4tyscjwB3d632pmspLhTfbaMRwduI5FBuS1MDEQJEIgDmpMbZPc1cCDsJJ2ykoPMnAyntTi1ObTVCYzctbqfgtlr3nMkNHQXPqPBZpluq2uiIp4dpcQBG0SbATe6Ks0HEYprBL3BvU+nFVOK04XWpdkfycL9Wt+p8FCAElxJLv5Ey7x3dAgn19KvfIpN2B/OoPNrMz3x0KqKmhWvIfWmq4ZGsQY/pb8rctwU7DvPA+aLUDd5E+JREAi9vSAg16m5SK54X5lRHUpzQRagEbuCh7N53blZOoKFWpxdBD0g+Ge/BefaUq7TyOC2WkMTsgg7xPJYbFHtk80UxhgJpbJuubVl1nEblFS2MdTJMDIE7wQYj18CQrFjQ4SzPe2b5bucem9RmYlr6RBA2mHPcWE5c9l0Ho525M0fidl/Ag8eufkqiXQdGd2njm08CpWCxfw6jXH9rmkOmYggwbX4I1ENebNEmZg8uCE7A7IJmW3BBzHRB7dh6m00OGRAPcUWVl9Q9JfEwoabmmSz/SPl8oWj2kQ5yaAmOqJNfZAaFxM70lB56Wogak1qM2kqrtIK70xXcXUqY+T4e2eBI2Q3wklVFNitcU3bpU3jOnLXdDkfRAIGBxRG8wiYdgVhTwcjJBWgp5BOQk8uCtP8I3kmNaGtkdCUEJuCJCI/DBoR8RpANbIj79FgtadfDSloN+Vz4INRWe0XJAz9+aqcVimk9mI6rzWprjia0hpJNtkNBJmd+zcmLZI1L/AKg43aWxx7J77+vBUa7GUG1GngfeYWF09gfhutktNhTXAIe9hO+9+PBV2l9E1KgkRfnwzHFQZWi9SNqyDXwxY4g5pzBxRT2HPd9sj6qbTIJE5gZ3ynORfioYb5b0RlSD45c1BcUy9hsRkYI95Ihxh2y50c5Fo5dyhUcUBYybCN8t3SOIyUjE1G7Pa74OW7rw8VUeg/p4+GVW2+YGRvBFvRa51VeYfptpFrKrqZeLg7M22t8X35r0pQdL05tSUFxT2FBJ20kzZSQY4NKO1pXGsUik1UNFNTcLVDWuDvlcDPXcU2mn1aUtIGcIITtOspiXkN65z/ZVx/VCiDE2GfTiVWazvJpm1t7RPcI8FU6O1Mp7O1XBLj+1h2WNPAvzcehCDc4HXujWMNMdfpyVy1200gZEGFjMDovCtAaaIbzAO1MbzvyWj0O8M2mg7TRcScpzCCr1h0r8Ki4l0QDAzBXlOisM7GYkMc6zpJPIXgLX/qRiDZoy8cv7rJ6oMd/jKWzxINx8sGc+SDfUqNHCNcGANYwDadskFxIyG858TNhxWU0rrg50xQLQCW9qrsvluz+wfLmLd2626Oji+rTcQSyk8P2dmNtzTIc4kRsz32VdrRqph62IdWDXtc4y5rYILrl3ISfMlEYfFDEPpiqGPaDcEHa/MfdTdA6wEuLK8iOOQnnmL7p32iFoNJ1KhpNpUm7DQAAN4F7+F5UHV/V8sqFxEyIIN7g3PfCCLpTRIeXFp2jY8ALcd4ss6+mQYNiLd69RxGAptb8rZg5jylefaaYBUMIsQQU15hE2Iv793TK7JUUqBLj5BS6wbTBcTJ3k5kqFSr7LeiM3t1GtJHYhxBzcdwQLRbaj6ljsnMDfyvuXuGgsca2HpvPzEQ7+oWd5hePtllZjuJ9V6pqY3/67uHxHejfrKIutlFYFzoi022Qd2SkihqSIyTGqVSYhNupNNioexikBi5TCOymisvrZgQ2mXASSQQAJkggwLjgvOdOaFxBZTxFUPqioHjZ7TRTdLmgCMoMGN8XXtuLoy0rPVm1GAsa47JORvdEQtUtCNGBHxQ9r3OLmtYS6oKdtlo2plsDfuV5h8PsA2Ine5oa4jiQCiaMbVdAJIaIzsTa1hYDzUqvJaZ3W8EHluuj9utszlPjNlQ4XRnw3tdMOs4HKBv7/ALqz1tBbXm/uCuuxAq0Wn9zZBjNFb/QelTUDW1cx+4ZGN5G5TsRgZyPdJ78jCz+p1UFjQbzkemY8vJayrgnZtdY/j34Kop24AG0ADmYRKWA2Z3HuIVsykbA7shHvL6KFjq4bYH2DKgz+sGI2AeQ9yvN9IVJqEzvK2+n6pIJ3m/csRjKEG4z9d/0RQGuQnuMpzTdNhRTwY7wpOrOFD61QE3DZbP8A43jwUJvzCevr+EXQ9J9F/wAV0NicznPBUrQ6awv+WHCxBHiF6jqvhPh4WmP5DbP+q48oXleErOxT6dBv/ccAY3NBuT3Ar2hlKAAMgAB0FgohyLTNkHZRqYQHDUl0FJEZZjAUenZCbdHp81VSad1JplRKal0yED35KNiKVre+ClltkM3EFAGkSBAuT+Ln8puIpw0jNS8LQ3+HJSJZswQg8c11w5PGx8oWOoueD2JPFb/XzSTGPLTAH0WFoaXpiWtaTtb4yQa3UTSjSRR+VwcXQTY7UCB4L1jC1LXHBfPWDfGIaQYsZjgvatS9IuqUAKty2zXHNzItN8xkiLnFVI3bvKBKy+kq8T79laDHiAeEFZHSdS/LLvlBWVO2+/vcVTaz4OIMe/cBWuCqcTlw3lUmtWJktvuO+0yis2510TZQ6bQiscoqNW+Ye+Cl4iltnszlbqhNdsva6Jg5LSaD0W/E1WsYLkjaMWaN/eiNX+mWr4Y01iL/ACsO8/zd9B3rfyo+AwLaVNrG2DRAUqEQ1PptSDU9oRRYSTgkiMrso1NR2OhHpvhFS6SksCj0xwUmk5AUDgk5dBXSJCofSIsVT4yg920WugAm32PDkrKm+M0BzoHig8z1j/T+tiKpf8RpaNxkKvr/AKd4hsQ5gngDbdwXrYpjogaToy2eB4Ijz7RepNOkQ581DmZyMfa61WFrxZtuEbk6q3smd5jvP3UBwIIAPs5BBeM0htNLXWgLNaebsgu7/qpOPeRBBzGaq6uKNSmQc944D7bkVmsbpCBtN6nv+0FU+OxBquJ8EWu/tvaLgxfnv9SopF+lvoga1kBDlSKoyQHhRXKDe0J3leu/p/oL4YfWObuy3kBme8leR06naHUL6C0BT/yKf9IRKmhdT+ie1iBgCIxqQCMwIFspIwCSIxIMotJyA1yMxVUyi6Cpg4qDTcp1J0hQFaUWEBjkVr7KgWIG9BbBUt0EQd6pcfVcGEDPLmglOeD8tRsi18x0KrdLaep02loBqOJ6CeQVfgtG1nPf8Rwa22wAQ4niXHd06qVV1Va901Jd/tjgQM0RQu1rcRLKYcQY2QHG4jMjnHiqOprJWNQA0XEuPZDQTNp5A5E24LV6WotbAEN2eH28Vl8HiQww+Zmz7/OAJj/SfNBqPhu2B8SASBaRYxcGOu5RP+mkbZ4Z8I/uFGpYohpJOXhkrajW22O4OEdbZe+CK8y0mAKzo3njxCFVHAW9/lStP4cNrQ2IyEcvxCjVG2B9xl6gqCK5+fsoDqifVqKK96okUXXngvofV984en/S2/cvnGnUuBzuvonU/Eh+EpEbmx3ix8wgu2sXc06F1QNhGZkhhqM0IHSkupIMM5l0VgShPaEBGiFMpHJRWZKQw5KiQnNKaCnBA4qBpCkCD4qa1yDj6JLZGYv9x74IKp7y24zsqbSWk8QTsioBugAz5lXTJcJtBsn0NAtc7advRGUo6LMbTyXEnMz5DIKDW0UTVJjsyI49nh6L0waHbbO3FQq+jmtn63vkgwAoOcQ0C834Rw8leNo7LY4DLdl+fJScc5lO45+N59FTYrSeyCZybfw9MkVltZi34jTIm88pgeMFVGIxAiAeHgB958F3TelQ95jjnKpHYhAevVUJ1RIkuRsNRkqgmFpxBPFeufpbrI1oNCq4AvcTTJNid7eu8d68r2bdEKpjTLdkxs3F9/EdFB9TApwCxX6ba6DGURTqO/z6YAdOb27njjzW2BUHQERoTERuSBbKS7CSDFhOCcGJ4pqhzFJYg02KRsoHtCIBZDciIGhGCYCnEIKrEUfhv/8AFxtwB4Kbh8UAhadxGxh6jj+1pInju81lNHazio3tCHjhkY3tRGzfpUTbz47lV6T0pA5z18PJZnFa50m/M8A81mdOfqBT/wC27b6Ax3Sqq+0ji5DjPEn19AV51pzT5e6GmAOG/Me/ZQ9I62VajS0DZBzjhlHgqETMnNAfbJXdlMYCjtoGbmB9EA2tnJTaFK1u88PygvxbW2aFGq41zhs5DlvPNBIxWLHyt7yobXoaeAoLPROlX4eo2rScWvaZB95jdC941V/UfD4mi01ajKVUWe1xgTxbO4r54a5PbWQfWGHxTXjaY4OB3tII8lKYbL5X0brHXw5mjUfT/pcQPDJbrQP62YhkDEMbWbxHYf5WPgg9wSWBZ+smDIB2aw/0j/kuqIsGtRA1da26eEU9jUQCUymitVChPhNDUQBBwNTnFdhZvWrXOlhBHzVDk0buZ4BBG/UPSoZQFMG7zf8ApH5XnBrkG3ULmktMvxL/AIlQyTlwA4AJrHS2/vmgfiNKVHMiQebmyb9PdlmH6Ke8lzS2P6Q38ea0AoEXbccD7kIbaIOYc08vwgpqOrrnHtPLe4Ef7lcYfVHDtbtVMQBETtsIAJyvlNk91Mj5XbW/tT9L+SFiKLntg09oZWI7yN4QAraIYHtbTqMdtEN2pApgne5+QAzKoMbTIeRMixBggFpyIBvcQe9TG0nYd7S5m20mQ07zlHiQiVsDtvJcdlrGsaQBezRYA5IKgUyckyFavB2I+Rm7+TlGawAG0DnmqIsJKZRwxd8o8clLp6NDQJzM/UfRQVcLoCs/8GJG5I6NA97kVWNBRGKY/DAJNaOCI411klObSEC3muLOsPoM0kg2FLdTQiyVWnAxKEdrVxjFVODbLjiAJNoXK1YMBLiABmSYXm+ueunxgaVAkM/c4Zu6ckFlrX+ozaQLMP23XBf+0HlxK8vr1H1Xuc7tOJuXGbrjzPFE+Me5FM/w5tBj7o7HubciRnI8LhNa9xuOPhnuUynTfwHfz4+SIVHENO/Z8uKl09neQehCh0KBMbiJB6HP6p1PDAWcR2TfLLIx4IJL8GCMxHOOWX3UmixjWdp8Z7wfBVfwW/tAJk2ixHEeCC7FhpIAAMyOyLibAHPIlBL0jQpVqTqVN4c4uBEggB1t/RZutjAOyR2iGtO1DYezs94V5oAFxc90wXAiTyv6hUOl8HNd8XlwPKHXCCTV0U8kbRA5C/mk3RzWmY2v6r36KVg6u00NNyIGd+H2XcS4lsxxnv8ATP0QMYyBPHL1tyzTa9O0jqO+LImHrSGyMj7+qm1cMIju8fXcoqnp1g7rbx/spRqtItny4Dqc1HFOHHdv4dO66K2kAeo9zG5BGqNn3e6jGkZsp1VsRIytbf8AdBfTESOVvoPBUorKVh+UkVgMC+5JYc30k5ijsZcqa5qC+GiTYc1poINVdprT1LCs2qjr7mjMlUOsuv7Kcsw423/y/aPuvOcbiH1nbdVxcTxVVL1h1xrYx0TsUwfkG/rxVQSuNZHVHYz3meaCE2nmee/giACT3e/JHfSnKUqdK+XvkgTMUJMDh9PuUV2kSZgbgL8RCeMLIsN33RmYAnwy6En0CCE2u5xJG+/hfwT20SQ4ngfGfwrHC4PInpyyI80n0bAHnlc3tlvzQQKRjZ5/WY9VEqYMVBexF58D9Faf4cR0Ofd+CnUsMA5wjp3ER6nwQR9DTSmm8fK6QeQ3HuIUXSpZTxUn5HNpPsJGy1wBHO0q6Anduv559VS6dwjnmmcuzUG8fL2vQlBTaxYF1Os6eMgg2cDcEHvUTR+k3MMHtNJEh1+/iFcYlpdSax3agEAnMDhO8TaEzB6oucQ5z27BudmdroARCC2w2jNo8swbAEcfNTXYWLG1+cDmT3gxwQ8M6Oz/AANpy2eHT7qzr053cDxyz8ifBBRYrRk8otzjdPp4KFiaGze8kW68z7zWhFK452jneJ8B4qBjqIAmSb8O/wC6ChfMAxc+vuEqVXiMrGOHv0VjSwIh0ZA2tnFvqhPw8TzGY3Tn6qKjho4+/BJSW1RHy+SSyw+knrzbX/SNT4vw9shkfKLDfnGaSS0rFVRmgOF+5JJaD2UhwTxTEpJKQdptEj3xUujSEZe7pJKiVSpi1tx9U/Zt3FJJB2m2MuP2QKDRtHqEklAKnSHDf9Pyn/DG24fXqkkgO2kJNh/aIUWuwEsn+TvNg+66kqK5tFtxAsforhjewehSSQVuGHaB37JPfdW1MW98XJJIqHiRAkcfOFCxfyu6t9XD0XEkDsK27uh8iAh4tgAsP2/811JQVRYEkkkY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4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key members</a:t>
            </a:r>
            <a:endParaRPr lang="en-US" dirty="0"/>
          </a:p>
        </p:txBody>
      </p:sp>
      <p:pic>
        <p:nvPicPr>
          <p:cNvPr id="4" name="Picture 2" descr="http://t2.gstatic.com/images?q=tbn:ANd9GcSIJdHgJFOddVVtuEIOUt6k4RaX0XHiyHoqSsJK5Mr8rNefA6Hg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7975" y="2261755"/>
            <a:ext cx="11144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masters-of-photography.com/images/full/bourke-white/b-w_nehr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341" y="2286000"/>
            <a:ext cx="1304059" cy="1738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www.topnews.in/files/Rajendra-Prasad-2760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5959" y="2261755"/>
            <a:ext cx="184484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ww.ambedkar.org/News/ambedka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5580" y="2286000"/>
            <a:ext cx="1330177" cy="1728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t2.gstatic.com/images?q=tbn:ANd9GcRk0W5KUc7nHDtV_5-b6-HvpLn8GmU_H7o66zKDBAm-ngMKCeXE&amp;t=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0" y="4648200"/>
            <a:ext cx="1295400" cy="1729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3.bp.blogspot.com/_w7b4rU3sqh0/SogWdmVqbzI/AAAAAAAAA0M/-0acivA3Q8Y/s320/alladi+krishnaswami.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0275" y="4623524"/>
            <a:ext cx="1304925" cy="1732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76400" y="4648200"/>
            <a:ext cx="1417637"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4182" y="4024745"/>
            <a:ext cx="1928018" cy="307777"/>
          </a:xfrm>
          <a:prstGeom prst="rect">
            <a:avLst/>
          </a:prstGeom>
          <a:noFill/>
        </p:spPr>
        <p:txBody>
          <a:bodyPr wrap="square" rtlCol="0">
            <a:spAutoFit/>
          </a:bodyPr>
          <a:lstStyle/>
          <a:p>
            <a:pPr algn="ctr"/>
            <a:r>
              <a:rPr lang="en-US" sz="1400" dirty="0" smtClean="0"/>
              <a:t>Jawaharlal Nehru</a:t>
            </a:r>
            <a:endParaRPr lang="en-US" sz="1400" dirty="0"/>
          </a:p>
        </p:txBody>
      </p:sp>
      <p:sp>
        <p:nvSpPr>
          <p:cNvPr id="12" name="TextBox 11"/>
          <p:cNvSpPr txBox="1"/>
          <p:nvPr/>
        </p:nvSpPr>
        <p:spPr>
          <a:xfrm>
            <a:off x="2362200" y="4038600"/>
            <a:ext cx="1928018" cy="307777"/>
          </a:xfrm>
          <a:prstGeom prst="rect">
            <a:avLst/>
          </a:prstGeom>
          <a:noFill/>
        </p:spPr>
        <p:txBody>
          <a:bodyPr wrap="square" rtlCol="0">
            <a:spAutoFit/>
          </a:bodyPr>
          <a:lstStyle/>
          <a:p>
            <a:pPr algn="ctr"/>
            <a:r>
              <a:rPr lang="en-US" sz="1400" dirty="0" err="1" smtClean="0"/>
              <a:t>Vallabhbhai</a:t>
            </a:r>
            <a:r>
              <a:rPr lang="en-US" sz="1400" dirty="0" smtClean="0"/>
              <a:t> Patel</a:t>
            </a:r>
            <a:endParaRPr lang="en-US" sz="1400" dirty="0"/>
          </a:p>
        </p:txBody>
      </p:sp>
      <p:sp>
        <p:nvSpPr>
          <p:cNvPr id="13" name="TextBox 12"/>
          <p:cNvSpPr txBox="1"/>
          <p:nvPr/>
        </p:nvSpPr>
        <p:spPr>
          <a:xfrm>
            <a:off x="4472782" y="4038600"/>
            <a:ext cx="1928018" cy="307777"/>
          </a:xfrm>
          <a:prstGeom prst="rect">
            <a:avLst/>
          </a:prstGeom>
          <a:noFill/>
        </p:spPr>
        <p:txBody>
          <a:bodyPr wrap="square" rtlCol="0">
            <a:spAutoFit/>
          </a:bodyPr>
          <a:lstStyle/>
          <a:p>
            <a:pPr algn="ctr"/>
            <a:r>
              <a:rPr lang="en-US" sz="1400" dirty="0" err="1" smtClean="0"/>
              <a:t>Rajendra</a:t>
            </a:r>
            <a:r>
              <a:rPr lang="en-US" sz="1400" dirty="0" smtClean="0"/>
              <a:t> Prasad</a:t>
            </a:r>
            <a:endParaRPr lang="en-US" sz="1400" dirty="0"/>
          </a:p>
        </p:txBody>
      </p:sp>
      <p:sp>
        <p:nvSpPr>
          <p:cNvPr id="14" name="TextBox 13"/>
          <p:cNvSpPr txBox="1"/>
          <p:nvPr/>
        </p:nvSpPr>
        <p:spPr>
          <a:xfrm>
            <a:off x="6705600" y="4038600"/>
            <a:ext cx="1928018" cy="307777"/>
          </a:xfrm>
          <a:prstGeom prst="rect">
            <a:avLst/>
          </a:prstGeom>
          <a:noFill/>
        </p:spPr>
        <p:txBody>
          <a:bodyPr wrap="square" rtlCol="0">
            <a:spAutoFit/>
          </a:bodyPr>
          <a:lstStyle/>
          <a:p>
            <a:pPr algn="ctr"/>
            <a:r>
              <a:rPr lang="en-US" sz="1400" dirty="0" smtClean="0"/>
              <a:t>B. R. </a:t>
            </a:r>
            <a:r>
              <a:rPr lang="en-US" sz="1400" dirty="0" err="1" smtClean="0"/>
              <a:t>Ambedkar</a:t>
            </a:r>
            <a:endParaRPr lang="en-US" sz="1400" dirty="0"/>
          </a:p>
        </p:txBody>
      </p:sp>
      <p:sp>
        <p:nvSpPr>
          <p:cNvPr id="15" name="TextBox 14"/>
          <p:cNvSpPr txBox="1"/>
          <p:nvPr/>
        </p:nvSpPr>
        <p:spPr>
          <a:xfrm>
            <a:off x="1424782" y="6397823"/>
            <a:ext cx="1928018" cy="307777"/>
          </a:xfrm>
          <a:prstGeom prst="rect">
            <a:avLst/>
          </a:prstGeom>
          <a:noFill/>
        </p:spPr>
        <p:txBody>
          <a:bodyPr wrap="square" rtlCol="0">
            <a:spAutoFit/>
          </a:bodyPr>
          <a:lstStyle/>
          <a:p>
            <a:pPr algn="ctr"/>
            <a:r>
              <a:rPr lang="en-US" sz="1400" dirty="0" smtClean="0"/>
              <a:t>B.N. Rau</a:t>
            </a:r>
            <a:endParaRPr lang="en-US" sz="1400" dirty="0"/>
          </a:p>
        </p:txBody>
      </p:sp>
      <p:sp>
        <p:nvSpPr>
          <p:cNvPr id="16" name="TextBox 15"/>
          <p:cNvSpPr txBox="1"/>
          <p:nvPr/>
        </p:nvSpPr>
        <p:spPr>
          <a:xfrm>
            <a:off x="3505200" y="6397823"/>
            <a:ext cx="1928018" cy="307777"/>
          </a:xfrm>
          <a:prstGeom prst="rect">
            <a:avLst/>
          </a:prstGeom>
          <a:noFill/>
        </p:spPr>
        <p:txBody>
          <a:bodyPr wrap="square" rtlCol="0">
            <a:spAutoFit/>
          </a:bodyPr>
          <a:lstStyle/>
          <a:p>
            <a:pPr algn="ctr"/>
            <a:r>
              <a:rPr lang="en-US" sz="1400" dirty="0" smtClean="0"/>
              <a:t>K. M. </a:t>
            </a:r>
            <a:r>
              <a:rPr lang="en-US" sz="1400" dirty="0" err="1" smtClean="0"/>
              <a:t>Munshi</a:t>
            </a:r>
            <a:endParaRPr lang="en-US" sz="1400" dirty="0"/>
          </a:p>
        </p:txBody>
      </p:sp>
      <p:sp>
        <p:nvSpPr>
          <p:cNvPr id="17" name="TextBox 16"/>
          <p:cNvSpPr txBox="1"/>
          <p:nvPr/>
        </p:nvSpPr>
        <p:spPr>
          <a:xfrm>
            <a:off x="5715000" y="6397823"/>
            <a:ext cx="1928018" cy="307777"/>
          </a:xfrm>
          <a:prstGeom prst="rect">
            <a:avLst/>
          </a:prstGeom>
          <a:noFill/>
        </p:spPr>
        <p:txBody>
          <a:bodyPr wrap="square" rtlCol="0">
            <a:spAutoFit/>
          </a:bodyPr>
          <a:lstStyle/>
          <a:p>
            <a:pPr algn="ctr"/>
            <a:r>
              <a:rPr lang="en-US" sz="1400" dirty="0" err="1" smtClean="0"/>
              <a:t>Alladi</a:t>
            </a:r>
            <a:r>
              <a:rPr lang="en-US" sz="1400" dirty="0" smtClean="0"/>
              <a:t> </a:t>
            </a:r>
            <a:r>
              <a:rPr lang="en-US" sz="1400" dirty="0" err="1" smtClean="0"/>
              <a:t>Krishnaswami</a:t>
            </a:r>
            <a:endParaRPr lang="en-US" sz="1400" dirty="0"/>
          </a:p>
        </p:txBody>
      </p:sp>
    </p:spTree>
    <p:extLst>
      <p:ext uri="{BB962C8B-B14F-4D97-AF65-F5344CB8AC3E}">
        <p14:creationId xmlns:p14="http://schemas.microsoft.com/office/powerpoint/2010/main" val="8174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July 22, 1947</a:t>
            </a:r>
            <a:endParaRPr lang="en-US" dirty="0"/>
          </a:p>
        </p:txBody>
      </p:sp>
      <p:sp>
        <p:nvSpPr>
          <p:cNvPr id="3" name="Title 2"/>
          <p:cNvSpPr>
            <a:spLocks noGrp="1"/>
          </p:cNvSpPr>
          <p:nvPr>
            <p:ph type="title"/>
          </p:nvPr>
        </p:nvSpPr>
        <p:spPr/>
        <p:txBody>
          <a:bodyPr/>
          <a:lstStyle/>
          <a:p>
            <a:r>
              <a:rPr lang="en-US" dirty="0" smtClean="0"/>
              <a:t>The National Flag</a:t>
            </a:r>
            <a:endParaRPr lang="en-US" dirty="0"/>
          </a:p>
        </p:txBody>
      </p:sp>
      <p:pic>
        <p:nvPicPr>
          <p:cNvPr id="4" name="Picture 4" descr="File:Flag of India.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971800"/>
            <a:ext cx="4191000" cy="279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5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 </a:t>
            </a:r>
            <a:r>
              <a:rPr lang="en-US" dirty="0" err="1" smtClean="0"/>
              <a:t>vs</a:t>
            </a:r>
            <a:r>
              <a:rPr lang="en-US" dirty="0" smtClean="0"/>
              <a:t> Village</a:t>
            </a:r>
          </a:p>
          <a:p>
            <a:r>
              <a:rPr lang="en-US" dirty="0" smtClean="0"/>
              <a:t>Euro-American </a:t>
            </a:r>
            <a:r>
              <a:rPr lang="en-US" dirty="0" err="1" smtClean="0"/>
              <a:t>vs</a:t>
            </a:r>
            <a:r>
              <a:rPr lang="en-US" dirty="0" smtClean="0"/>
              <a:t> Indian precedents</a:t>
            </a:r>
          </a:p>
          <a:p>
            <a:r>
              <a:rPr lang="en-US" dirty="0" smtClean="0"/>
              <a:t>British system – PM, Cabinet, Lower and Upper Houses, Nominal President.</a:t>
            </a:r>
          </a:p>
          <a:p>
            <a:r>
              <a:rPr lang="en-US" dirty="0" smtClean="0"/>
              <a:t>Fundamental rights and Directive Principles</a:t>
            </a:r>
          </a:p>
          <a:p>
            <a:endParaRPr lang="en-US" dirty="0"/>
          </a:p>
          <a:p>
            <a:r>
              <a:rPr lang="en-US" dirty="0" smtClean="0"/>
              <a:t>Some complaints –                                              “wanted the </a:t>
            </a:r>
            <a:r>
              <a:rPr lang="en-US" i="1" dirty="0" smtClean="0"/>
              <a:t>music of </a:t>
            </a:r>
            <a:r>
              <a:rPr lang="en-US" i="1" dirty="0" err="1" smtClean="0"/>
              <a:t>Veena</a:t>
            </a:r>
            <a:r>
              <a:rPr lang="en-US" i="1" dirty="0" smtClean="0"/>
              <a:t> or Sitar</a:t>
            </a:r>
            <a:r>
              <a:rPr lang="en-US" dirty="0" smtClean="0"/>
              <a:t> but instead got the </a:t>
            </a:r>
            <a:r>
              <a:rPr lang="en-US" i="1" dirty="0" smtClean="0"/>
              <a:t>music of an English band</a:t>
            </a:r>
            <a:r>
              <a:rPr lang="en-US" dirty="0" smtClean="0"/>
              <a:t>”</a:t>
            </a:r>
            <a:endParaRPr lang="en-US" dirty="0"/>
          </a:p>
        </p:txBody>
      </p:sp>
      <p:sp>
        <p:nvSpPr>
          <p:cNvPr id="3" name="Title 2"/>
          <p:cNvSpPr>
            <a:spLocks noGrp="1"/>
          </p:cNvSpPr>
          <p:nvPr>
            <p:ph type="title"/>
          </p:nvPr>
        </p:nvSpPr>
        <p:spPr/>
        <p:txBody>
          <a:bodyPr/>
          <a:lstStyle/>
          <a:p>
            <a:r>
              <a:rPr lang="en-US" dirty="0" smtClean="0"/>
              <a:t>Basic Outline</a:t>
            </a:r>
            <a:endParaRPr lang="en-US" dirty="0"/>
          </a:p>
        </p:txBody>
      </p:sp>
    </p:spTree>
    <p:extLst>
      <p:ext uri="{BB962C8B-B14F-4D97-AF65-F5344CB8AC3E}">
        <p14:creationId xmlns:p14="http://schemas.microsoft.com/office/powerpoint/2010/main" val="174053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Push to centralization.</a:t>
            </a:r>
          </a:p>
          <a:p>
            <a:endParaRPr lang="en-US" dirty="0"/>
          </a:p>
          <a:p>
            <a:r>
              <a:rPr lang="en-US" dirty="0" smtClean="0"/>
              <a:t>Were states the “beggars at the doors of Centre”?</a:t>
            </a:r>
          </a:p>
          <a:p>
            <a:endParaRPr lang="en-US" dirty="0"/>
          </a:p>
          <a:p>
            <a:r>
              <a:rPr lang="en-US" dirty="0" smtClean="0"/>
              <a:t>Need of a strong center instead of current “weak and vacillating executives in provinces”.</a:t>
            </a:r>
            <a:endParaRPr lang="en-US" dirty="0"/>
          </a:p>
        </p:txBody>
      </p:sp>
      <p:sp>
        <p:nvSpPr>
          <p:cNvPr id="3" name="Title 2"/>
          <p:cNvSpPr>
            <a:spLocks noGrp="1"/>
          </p:cNvSpPr>
          <p:nvPr>
            <p:ph type="title"/>
          </p:nvPr>
        </p:nvSpPr>
        <p:spPr/>
        <p:txBody>
          <a:bodyPr/>
          <a:lstStyle/>
          <a:p>
            <a:r>
              <a:rPr lang="en-US" dirty="0" smtClean="0"/>
              <a:t>Rights of the States</a:t>
            </a:r>
            <a:endParaRPr lang="en-US" dirty="0"/>
          </a:p>
        </p:txBody>
      </p:sp>
    </p:spTree>
    <p:extLst>
      <p:ext uri="{BB962C8B-B14F-4D97-AF65-F5344CB8AC3E}">
        <p14:creationId xmlns:p14="http://schemas.microsoft.com/office/powerpoint/2010/main" val="38960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Muslim reservations</a:t>
            </a:r>
          </a:p>
          <a:p>
            <a:endParaRPr lang="en-US" dirty="0"/>
          </a:p>
          <a:p>
            <a:r>
              <a:rPr lang="en-US" dirty="0" err="1" smtClean="0"/>
              <a:t>Vallabhbhai</a:t>
            </a:r>
            <a:r>
              <a:rPr lang="en-US" dirty="0" smtClean="0"/>
              <a:t> Patel – </a:t>
            </a:r>
          </a:p>
          <a:p>
            <a:pPr lvl="1"/>
            <a:r>
              <a:rPr lang="en-US" i="1" dirty="0" smtClean="0"/>
              <a:t>“Those who want that kind of a thing have a place in Pakistan, not here.”</a:t>
            </a:r>
          </a:p>
          <a:p>
            <a:pPr lvl="1"/>
            <a:r>
              <a:rPr lang="en-US" i="1" dirty="0" smtClean="0"/>
              <a:t>“Here, we are building a nation and those who choose to divide again and sow seeds of disruption will have no place here….”</a:t>
            </a:r>
          </a:p>
        </p:txBody>
      </p:sp>
      <p:sp>
        <p:nvSpPr>
          <p:cNvPr id="3" name="Title 2"/>
          <p:cNvSpPr>
            <a:spLocks noGrp="1"/>
          </p:cNvSpPr>
          <p:nvPr>
            <p:ph type="title"/>
          </p:nvPr>
        </p:nvSpPr>
        <p:spPr/>
        <p:txBody>
          <a:bodyPr/>
          <a:lstStyle/>
          <a:p>
            <a:r>
              <a:rPr lang="en-US" dirty="0" smtClean="0"/>
              <a:t>Minority Rights</a:t>
            </a:r>
            <a:endParaRPr lang="en-US" dirty="0"/>
          </a:p>
        </p:txBody>
      </p:sp>
    </p:spTree>
    <p:extLst>
      <p:ext uri="{BB962C8B-B14F-4D97-AF65-F5344CB8AC3E}">
        <p14:creationId xmlns:p14="http://schemas.microsoft.com/office/powerpoint/2010/main" val="36265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Women reservations</a:t>
            </a:r>
          </a:p>
          <a:p>
            <a:endParaRPr lang="en-US" dirty="0"/>
          </a:p>
          <a:p>
            <a:r>
              <a:rPr lang="en-US" dirty="0" smtClean="0"/>
              <a:t>The lone fighter was a man – R. K. </a:t>
            </a:r>
            <a:r>
              <a:rPr lang="en-US" dirty="0" err="1" smtClean="0"/>
              <a:t>Chaudhuri</a:t>
            </a:r>
            <a:r>
              <a:rPr lang="en-US" dirty="0" smtClean="0"/>
              <a:t>, from his </a:t>
            </a:r>
            <a:r>
              <a:rPr lang="en-US" i="1" dirty="0" smtClean="0"/>
              <a:t>“experience as a parliamentarian and a man of the world.”</a:t>
            </a:r>
          </a:p>
        </p:txBody>
      </p:sp>
      <p:sp>
        <p:nvSpPr>
          <p:cNvPr id="3" name="Title 2"/>
          <p:cNvSpPr>
            <a:spLocks noGrp="1"/>
          </p:cNvSpPr>
          <p:nvPr>
            <p:ph type="title"/>
          </p:nvPr>
        </p:nvSpPr>
        <p:spPr/>
        <p:txBody>
          <a:bodyPr/>
          <a:lstStyle/>
          <a:p>
            <a:r>
              <a:rPr lang="en-US" dirty="0" smtClean="0"/>
              <a:t>Minority Rights</a:t>
            </a:r>
            <a:endParaRPr lang="en-US" dirty="0"/>
          </a:p>
        </p:txBody>
      </p:sp>
    </p:spTree>
    <p:extLst>
      <p:ext uri="{BB962C8B-B14F-4D97-AF65-F5344CB8AC3E}">
        <p14:creationId xmlns:p14="http://schemas.microsoft.com/office/powerpoint/2010/main" val="13560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5015753" cy="3877815"/>
          </a:xfrm>
        </p:spPr>
        <p:txBody>
          <a:bodyPr>
            <a:normAutofit/>
          </a:bodyPr>
          <a:lstStyle/>
          <a:p>
            <a:r>
              <a:rPr lang="en-US" dirty="0" smtClean="0"/>
              <a:t>Untouchables, Tribal community.</a:t>
            </a:r>
          </a:p>
          <a:p>
            <a:endParaRPr lang="en-US" dirty="0"/>
          </a:p>
          <a:p>
            <a:r>
              <a:rPr lang="en-US" dirty="0" smtClean="0"/>
              <a:t>Support led by </a:t>
            </a:r>
            <a:r>
              <a:rPr lang="en-US" dirty="0" err="1" smtClean="0"/>
              <a:t>Jaipal</a:t>
            </a:r>
            <a:r>
              <a:rPr lang="en-US" dirty="0" smtClean="0"/>
              <a:t> Singh.</a:t>
            </a:r>
          </a:p>
          <a:p>
            <a:endParaRPr lang="en-US" dirty="0"/>
          </a:p>
          <a:p>
            <a:r>
              <a:rPr lang="en-US" dirty="0" smtClean="0"/>
              <a:t>Agreed after studying scale of exploitation.</a:t>
            </a:r>
          </a:p>
        </p:txBody>
      </p:sp>
      <p:sp>
        <p:nvSpPr>
          <p:cNvPr id="3" name="Title 2"/>
          <p:cNvSpPr>
            <a:spLocks noGrp="1"/>
          </p:cNvSpPr>
          <p:nvPr>
            <p:ph type="title"/>
          </p:nvPr>
        </p:nvSpPr>
        <p:spPr/>
        <p:txBody>
          <a:bodyPr/>
          <a:lstStyle/>
          <a:p>
            <a:r>
              <a:rPr lang="en-US" dirty="0" smtClean="0"/>
              <a:t>Minority Rights</a:t>
            </a:r>
            <a:endParaRPr lang="en-US" dirty="0"/>
          </a:p>
        </p:txBody>
      </p:sp>
      <p:pic>
        <p:nvPicPr>
          <p:cNvPr id="15362" name="Picture 2" descr="http://www.tribalzone.net/image/jaip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209800"/>
            <a:ext cx="2209800" cy="32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Curiosity.</a:t>
            </a:r>
          </a:p>
          <a:p>
            <a:pPr lvl="1"/>
            <a:r>
              <a:rPr lang="en-US" dirty="0" smtClean="0"/>
              <a:t>For most of us, history ends at 1947</a:t>
            </a:r>
          </a:p>
          <a:p>
            <a:endParaRPr lang="en-US" dirty="0"/>
          </a:p>
          <a:p>
            <a:r>
              <a:rPr lang="en-US" dirty="0" smtClean="0"/>
              <a:t>Awareness.</a:t>
            </a:r>
          </a:p>
          <a:p>
            <a:pPr lvl="1"/>
            <a:r>
              <a:rPr lang="en-US" dirty="0" smtClean="0"/>
              <a:t>To become better citizens.</a:t>
            </a:r>
          </a:p>
          <a:p>
            <a:endParaRPr lang="en-US" dirty="0"/>
          </a:p>
          <a:p>
            <a:r>
              <a:rPr lang="en-US" dirty="0" smtClean="0"/>
              <a:t>Philosophy.</a:t>
            </a:r>
          </a:p>
          <a:p>
            <a:pPr lvl="1"/>
            <a:r>
              <a:rPr lang="en-US" dirty="0" smtClean="0"/>
              <a:t>What defines and unites India?</a:t>
            </a:r>
          </a:p>
          <a:p>
            <a:endParaRPr lang="en-US" dirty="0"/>
          </a:p>
        </p:txBody>
      </p:sp>
      <p:sp>
        <p:nvSpPr>
          <p:cNvPr id="3" name="Title 2"/>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9072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3872753" cy="3877815"/>
          </a:xfrm>
        </p:spPr>
        <p:txBody>
          <a:bodyPr/>
          <a:lstStyle/>
          <a:p>
            <a:r>
              <a:rPr lang="en-US" dirty="0" smtClean="0"/>
              <a:t>English – Inherited language of communication from British.</a:t>
            </a:r>
          </a:p>
          <a:p>
            <a:endParaRPr lang="en-US" dirty="0"/>
          </a:p>
        </p:txBody>
      </p:sp>
      <p:sp>
        <p:nvSpPr>
          <p:cNvPr id="3" name="Title 2"/>
          <p:cNvSpPr>
            <a:spLocks noGrp="1"/>
          </p:cNvSpPr>
          <p:nvPr>
            <p:ph type="title"/>
          </p:nvPr>
        </p:nvSpPr>
        <p:spPr/>
        <p:txBody>
          <a:bodyPr/>
          <a:lstStyle/>
          <a:p>
            <a:r>
              <a:rPr lang="en-US" dirty="0" smtClean="0"/>
              <a:t>The Language(s)?</a:t>
            </a:r>
            <a:endParaRPr lang="en-US" dirty="0"/>
          </a:p>
        </p:txBody>
      </p:sp>
      <p:pic>
        <p:nvPicPr>
          <p:cNvPr id="13314" name="Picture 2" descr="http://chinese-school.netfirms.com/Tibet/grid9.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286000"/>
            <a:ext cx="4171659" cy="425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3872753" cy="3877815"/>
          </a:xfrm>
        </p:spPr>
        <p:txBody>
          <a:bodyPr/>
          <a:lstStyle/>
          <a:p>
            <a:r>
              <a:rPr lang="en-US" dirty="0" smtClean="0"/>
              <a:t>English – Inherited language of communication from British.</a:t>
            </a:r>
          </a:p>
          <a:p>
            <a:endParaRPr lang="en-US" dirty="0"/>
          </a:p>
          <a:p>
            <a:r>
              <a:rPr lang="en-US" dirty="0" smtClean="0">
                <a:solidFill>
                  <a:srgbClr val="FF0000"/>
                </a:solidFill>
              </a:rPr>
              <a:t>Official language – Hindi but till 1965, procedures conducted in English.</a:t>
            </a:r>
            <a:endParaRPr lang="en-US" dirty="0">
              <a:solidFill>
                <a:srgbClr val="FF0000"/>
              </a:solidFill>
            </a:endParaRPr>
          </a:p>
        </p:txBody>
      </p:sp>
      <p:sp>
        <p:nvSpPr>
          <p:cNvPr id="3" name="Title 2"/>
          <p:cNvSpPr>
            <a:spLocks noGrp="1"/>
          </p:cNvSpPr>
          <p:nvPr>
            <p:ph type="title"/>
          </p:nvPr>
        </p:nvSpPr>
        <p:spPr/>
        <p:txBody>
          <a:bodyPr/>
          <a:lstStyle/>
          <a:p>
            <a:r>
              <a:rPr lang="en-US" dirty="0" smtClean="0"/>
              <a:t>The Language(s)?</a:t>
            </a:r>
            <a:endParaRPr lang="en-US" dirty="0"/>
          </a:p>
        </p:txBody>
      </p:sp>
      <p:pic>
        <p:nvPicPr>
          <p:cNvPr id="13314" name="Picture 2" descr="http://chinese-school.netfirms.com/Tibet/grid9.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286000"/>
            <a:ext cx="4171659" cy="425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7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 25, 1949</a:t>
            </a:r>
          </a:p>
          <a:p>
            <a:endParaRPr lang="en-US" dirty="0"/>
          </a:p>
          <a:p>
            <a:r>
              <a:rPr lang="en-US" dirty="0" smtClean="0"/>
              <a:t>Longest in the world</a:t>
            </a:r>
          </a:p>
          <a:p>
            <a:pPr lvl="1"/>
            <a:r>
              <a:rPr lang="en-US" dirty="0" smtClean="0"/>
              <a:t>395 articles</a:t>
            </a:r>
          </a:p>
          <a:p>
            <a:pPr lvl="1"/>
            <a:r>
              <a:rPr lang="en-US" dirty="0" smtClean="0"/>
              <a:t>8 schedules</a:t>
            </a:r>
            <a:endParaRPr lang="en-US" dirty="0"/>
          </a:p>
        </p:txBody>
      </p:sp>
      <p:sp>
        <p:nvSpPr>
          <p:cNvPr id="3" name="Title 2"/>
          <p:cNvSpPr>
            <a:spLocks noGrp="1"/>
          </p:cNvSpPr>
          <p:nvPr>
            <p:ph type="title"/>
          </p:nvPr>
        </p:nvSpPr>
        <p:spPr/>
        <p:txBody>
          <a:bodyPr/>
          <a:lstStyle/>
          <a:p>
            <a:r>
              <a:rPr lang="en-US" sz="4800" dirty="0" smtClean="0"/>
              <a:t>Final Constitution Drafted</a:t>
            </a:r>
            <a:endParaRPr lang="en-US" sz="4800" dirty="0"/>
          </a:p>
        </p:txBody>
      </p:sp>
      <p:pic>
        <p:nvPicPr>
          <p:cNvPr id="174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209799"/>
            <a:ext cx="3352800" cy="4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03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457200"/>
            <a:ext cx="7756263" cy="1054250"/>
          </a:xfrm>
        </p:spPr>
        <p:txBody>
          <a:bodyPr/>
          <a:lstStyle/>
          <a:p>
            <a:r>
              <a:rPr lang="en-US" dirty="0" smtClean="0"/>
              <a:t>The Republic of India</a:t>
            </a:r>
            <a:br>
              <a:rPr lang="en-US" dirty="0" smtClean="0"/>
            </a:br>
            <a:r>
              <a:rPr lang="en-US" sz="2800" dirty="0" smtClean="0"/>
              <a:t>January 26, 1950</a:t>
            </a:r>
            <a:endParaRPr lang="en-US" dirty="0"/>
          </a:p>
        </p:txBody>
      </p:sp>
      <p:pic>
        <p:nvPicPr>
          <p:cNvPr id="9218" name="Picture 2" descr="http://4.bp.blogspot.com/-ymOPBlpjTBA/TVTYUJcquqI/AAAAAAAAADM/v5ikXBH1PTI/s1600/-republic-day-srinagar-eg-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2362200"/>
            <a:ext cx="6513871"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2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pic>
        <p:nvPicPr>
          <p:cNvPr id="1028" name="Picture 4" descr="http://thequickanddirtydirty.com/wp-content/uploads/2009/10/confused-m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514600"/>
            <a:ext cx="5534025" cy="342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762000" y="2514600"/>
            <a:ext cx="7756263" cy="3886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We started a quest today.</a:t>
            </a:r>
          </a:p>
          <a:p>
            <a:endParaRPr lang="en-US" sz="4400" dirty="0" smtClean="0"/>
          </a:p>
          <a:p>
            <a:r>
              <a:rPr lang="en-US" sz="4400" dirty="0" smtClean="0"/>
              <a:t>A Quest to understand India.</a:t>
            </a:r>
          </a:p>
          <a:p>
            <a:endParaRPr lang="en-US" dirty="0"/>
          </a:p>
        </p:txBody>
      </p:sp>
    </p:spTree>
    <p:extLst>
      <p:ext uri="{BB962C8B-B14F-4D97-AF65-F5344CB8AC3E}">
        <p14:creationId xmlns:p14="http://schemas.microsoft.com/office/powerpoint/2010/main" val="17045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unites India?</a:t>
            </a:r>
            <a:endParaRPr lang="en-US" dirty="0"/>
          </a:p>
        </p:txBody>
      </p:sp>
      <p:pic>
        <p:nvPicPr>
          <p:cNvPr id="1026" name="Picture 2" descr="File:Emblem of India.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362200"/>
            <a:ext cx="1761006" cy="2989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Flag of India.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9742" y="2819400"/>
            <a:ext cx="2973658"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g;base64,/9j/4AAQSkZJRgABAQAAAQABAAD/2wCEAAkGBhQGDwkIBwgKCQkPEBYPEhIQFRoUEBYWExMhIB8RHhUjJzIqIx4jJR4eKzAsIygpLDgsFyozNzA2QSYxLTUBCQoKDQwOGQ8PGiwkHyQvMTI0NCw1KjUpMDIvKSosMispMS81LC0zLyovLzE1NTIpNDQqNSwsNSw0NC8qKiwsLv/AABEIALcBEwMBIgACEQEDEQH/xAAaAAEAAwEBAQAAAAAAAAAAAAAAAQYHBAUD/8QAOhAAAQMBBAYIBgIBBAMAAAAAAAECAwQFERJSBhQhkaHRExYXMUFUVZIHIjJhgbFRcUIVcoLwIzND/8QAGgEBAAMBAQEAAAAAAAAAAAAAAAIDBAYBBf/EACsRAQABAgUDAwQCAwAAAAAAAAABBKECERIVUhQxUQMh8BMiYdEygZGx8f/aAAwDAQACEQMRAD8A93GuZ28Y1zO3kA4fN2aca5nbxjXM7eQBmJxrmdvGNczt5AGYnGuZ28Y1zO3kAZica5nbxjXM7eQBmJxrmdvGNczt5AGYnGuZ28Y1zO3kAZica5nbxjXM7eQBmJxrmdvGNczt5AGYnGuZ28Y1zO3kAZica5nbxjXM7eQBmJxrmdvGNczt5AGYnGuZ28Y1zO3kAZica5nbxjXM7eQBmJxrmdvGNczt5AGYnGuZ28Y1zO3kAZica5nbxjXM7eQBmOuB64U+Z3j4/cgiD6U/P7Bojspnu5gAZ14AAAAAAAAAAAAAAAAAAAAAAAAAAAAAAAAAAAAAAAAAAOmD6U/P7Ag+lPz+waI7KJ7uYAGdeAAAAAAAAAAAAAAAAAAAAAAAAAAAAAAAAAAAAAAAAAADpg+lPz+wIPpT8/sGiOyie7mBbeo7fOP9qcx1Hb5x/tTmX7dU8bwo6+n5WlUgW3qO3zj/AGpzHUdvnH+1OY26p43g6+n5WlUgW3qO3zj/AGpzHUdvnH+1OY26p43g6+n5WlUgW3qO3zj/AGpzHUdvnH+1OY26p43g6+n5WlUgW3qO3zj/AGpzHUdvnH+1OY26p43g6+n5WlUgW3qO3zj/AGpzHUdvnH+1OY26p43g6+n5WlUgW3qO3zj/AGpzHUdvnH+1OY26p43g6+n5WlUgW3qO3zj/AGpzHUdvnH+1OY26p43g6+n5WlUgW3qO3zj/AGpzHUdvnJPanMbdU8bwdfT8rSqQLb1Hb5x/tTmOo7fOP9qcxt1TxvB19PytKpAtvUdvnH+1OY6jt84/2pzG3VPG8HX0/K0qkC29R2+cf7U5jqO3zj/anMbdU8bwdfT8rSqQLb1Hb5x/tTmOo7fOP9qcxt1TxvB19PytKpAtvUdvnH+1OY6jt84/2pzG3VPG8HX0/K0qkC29R2+cf7U5jqO3zj/anMbdU8bwdfT8rSqQLb1Hb5x/tTmOo7fOP9qcxt1TxvB19PytKpAtvUdvnH+1OY6jt84/2pzG3VPG8HX0/K0q3B9Kfn9gtLNDWsRG629f+KcwXRQevl2vCqa70M+/+1jAB0bngAAAAAAAAAAAAAAAHyqaltGySoqZWQwsRXOc5bmoieKqZna3xNqbefLR6E0WNrVw9PIiYnLhVcLGLsvVGuVMV6rhXYcumVqTaeWg3R2yGrJZtPK1tRhkazpFR3zrevejNvci7Uvu7j36OxILKSp0ddTw2bXT3S01TGlzZnQ7WSJf3SMXarO5b1VNjlRNGHDGGM57suLHixzlh9o+dlZboPX6QOjitPSGpjrVZFPLFK5yNbHK5yKjUat2Jqt7rkT5k2ofJdApYI2WtZtvVkFKuKNE6RyzrL06xsal1yYXLhvv2pt2FqptJNZqbBtGdiQVCyS2TWR5JlRHNT+sTNn2kPOsS1m1MGjNJNI1kLZqu0Z1VdjY6WWTC532xqi/2wnqx/P7V6MHz+v24maTWroS+ZlsQratnRvc1HSYUldGxf8A3Ncm3DtberkW5Xol96mi6N6UQaVQ63ZsuJE2PY7ZIxcrm/8AUXwK0y0Y6+Ka07WpFrJrTToKKj/+jqdPpS7/ABxfW93ciK3KhVbdsio+HFVR25ZdPCyn6JEqGxvRsLlV22BrFXEqI3Dt2reiuW7ahGcMY/btKcYsXp+/eLw2UHJZVpMtiCnr6N+OCZiPavjcvgv3TuX7odZma49wAAAAAAAAAAAAAAAAAAAAAAAAAAAAAAAAAADytKrV/wBEobRr2rc+KFzm/wC9UubxVD1Sp/FNFWx7Uw5Y1/HTNJYIzxRCGOcsMypvw9s6Gio5aq1oa6upqrC9zo2dLFE+NXfMixqr2yJftVWtVLu/xO21rRbWQyUcFoxaS2bfiRiSNZa1O5vdIy+5Xq3wvRHeG079BFfLZkE1iV1FZ1K29HpNTOv6Rv1vV6zbb18dn9J3JX9KatLWc6GW07HtqoTwpaB80qfbpWvuT3Iae+OWT+OCPnz/AAr1Zar5nvqJp+mmVY1e9EViySUzr45nM/xlRL2ORfB+JL9qnOyqRUdEjukhwdE5qOw4o0ndKsWL/FHOc3Eq9zYlX+EXithqyNVrL1VFwql6rcif4fW+67Li2fwhxWTGrXq5Uc1t337028Nq/j7GmMMZMk45zaNYVsSNdLXaxRUtTK3A+0KxUjgjjTugpadblc1P52IqptPckgprbpquks6W1rVrKhnRyVrY1V116KrUlfhYjF8WsVEuX8lLsV7aR6VkslLRou1KiooXVUar9qhJH770NOsqaptONZabSWyK6G7asVNjS7+NkvAzY/ac2z0/ujJ4XwYtC+G1LIWVJmUs98bkVFRWSX9ypsuvaq7MxoxlHwfeyortIJrOj6KiVsWFuFWIl6u/xVzru52zEvf+E1cp9b+cr/Qn7IAAVLgAAAAAAAAAAAAAAAAAAAAAAAAAAAAAAAA4LestLapa6z3XJ00To0VfBVbsd+FuX8HeBE5PJjP2Y78PaxlTHUWfb1kJaFRRq2GGK500quRXXt6JzlaxG7ExXMbt2ree7pJTSvijjtf/AMMUy9HTWVQLhdM7+JZUuvane7CiNRPFTj+Iui8tj1LNK7E6dI0eySrjhcrHLgW/pdngqbF2LdffdtU7NH9K4rYZaFo2d0lXpA9WU7FlZhY1Zb1ZFGl63RMwuc7xVGKq+CGuff74Y49vsxf9/ak1dhvY99KqRvkZLFRu6JLoW1E7tlLGmWJuJyr3q+5V7kU5mUSyos7IHyN6KSqwt+Vzo4al0cmBc7USN6L4LGv8rfqFPo82kq7BsqNVljo2S18z3fVJM+5jZHfdVdI7/jd4HnWRZ+o02jVotai9BXVED/46OrqJGbsSsPfqe3z8o/S9/n4/bzdHrKdQzRR01oLZ9fO3paapY2+hr47r7pIe5JURduFUXvXb3r62kVQ2zqasq7R0epKS2YmYo5W3tgkVF2q2pZhci3XrgcrXLdcl/edFXTw6OQ2lZVsRyOsmNq1tIrL+kY1HfNExfB0b1RWrf3SJlUp0cc3xVrKeGKorP9Kp42xzyu+RHojsW2NPlSVdiLdeny4tiXIRj7p1T2Sn7Y0x3+fM1s+EFnvbS1lsVd/T187pb1vVVa1VRFvXbtVXd6l+PlTUzaNkVPTsSOGNqMa1O5GtS5EPqZ8eLVMy1YMOnDEAAIpgAAAAAAAAAAAAAAAAMm7YZ/T6Te/mO2Gf0+k3v5nmb5+40/mzWQZN2wz+n0m9/MdsM/p9JvfzGZuNP5s1kGTdsM/p9JvfzHbDP6fSb38xmbjT+bNZBk3bDP6fSb38x2wz+n0m9/MZm40/mzWQZN2wz+n0m9/MdsM/p9JvfzGZuNP5s1kGTdsM/p9JvfzHbDP6fSb38xmbjT+bNZBk3bDP6fSb38x2wz+n0m9/MZm40/mzWVS/vKBpJ8Jo650tZo9Vvsiqeio9rL0geju9Lk2tv8br0+x4vbDP6fSb38x2wz+n0m9/Mlhxzh7I466mxxlM2fJtFbmjyRx0tLFU4EjjWWNzZHPjhxYYlxLfd87vBF3EPfbNciUdLYTqaiwvRYpVZhV75HPSXGqoqK1Vbdds+T7qfbthn9PpN7+Y7YZ/T6Te/mWfW/EKeqp+cvvQfCqotiWas0rtRUZNKs76enc5Wq5b9mJdiIiKqJci7FuRTSLNsyKx4o6Oz6dlPTsS5GtTZ/f3X7rtMw7YZ/T6Te/mO2Gf0+k3v5kMXqTi7rcFbS4O0tZBk3bDP6fSb38x2wz+n0m9/MhmnuNP5s1kGTdsM/p9JvfzHbDP6fSb38xmbjT+bNZBk3bDP6fSb38x2wz+n0m9/MZm40/mzWQZN2wz+n0m9/MdsM/p9JvfzGZuNP5s1kGTdsM/p9JvfzHbDP6fSb38xmbjT+bNZBk3bDP6fSb38x2wz+n0m9/MZm40/mzWQZN2wz+n0m9/MdsM/p9JvfzGZuNP5s1kGYwfFWeVqPWhpUVb/F38/wBgZpdf6HlmwAIuXAAAAAAAAAAAAAAAAAAAAAAAAAAAAAAAAAAAAAAAAAAB6VH9DPz+wKP6Gfn9gNEdnmgAM4AAAAAAAAAAAAAAAAAAAAAAAAAAAAAAAAAAAAAAAAAAPSo/oZ+f2BR/Qz8/sBojs80ABnAAAAAAAAAAAAAAAAAAAAAAAAAAAAAAAAAAAAAAAAAAB6VH9DPz+wKP6Gfn9gNEdnHqjsnFBqjsnFAD1DRBqjsnFBqjsnFAAaINUdk4oNUdk4oADRBqjsnFBqjsnFAAaINUdk4oNUdk4oADRBqjsnFBqjsnFAAaINUdk4oNUdk4oADRBqjsnFBqjsnFAAaINUdk4oNUdk4oADRBqjsnFBqjsnFAAaINUdk4oNUdk4oADRBqjsnFBqjsnFAAaINUdk4oNUdk4oADRBqjsnFBqjsnFAAaINUdk4oNUdk4oADRBqjsnFBqjsnFAAaINUdk4oNUdk4oADRD0aSmcjG/J/Pin8gAL4wRk//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669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India After Gandhi. </a:t>
            </a:r>
            <a:r>
              <a:rPr lang="en-US" sz="2600" i="1" dirty="0"/>
              <a:t>(By </a:t>
            </a:r>
            <a:r>
              <a:rPr lang="en-US" sz="2600" i="1" dirty="0" err="1"/>
              <a:t>Shri</a:t>
            </a:r>
            <a:r>
              <a:rPr lang="en-US" sz="2600" i="1" dirty="0"/>
              <a:t> </a:t>
            </a:r>
            <a:r>
              <a:rPr lang="en-US" sz="2600" i="1" dirty="0" err="1"/>
              <a:t>Ramachandra</a:t>
            </a:r>
            <a:r>
              <a:rPr lang="en-US" sz="2600" i="1" dirty="0"/>
              <a:t> </a:t>
            </a:r>
            <a:r>
              <a:rPr lang="en-US" sz="2600" i="1" dirty="0" err="1"/>
              <a:t>Guha</a:t>
            </a:r>
            <a:r>
              <a:rPr lang="en-US" sz="2600" i="1" dirty="0" smtClean="0"/>
              <a:t>)</a:t>
            </a:r>
          </a:p>
          <a:p>
            <a:r>
              <a:rPr lang="en-US" sz="2600" dirty="0" smtClean="0"/>
              <a:t>Wikipedia</a:t>
            </a:r>
            <a:endParaRPr lang="en-US" sz="26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401613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anskrit 2003" pitchFamily="2" charset="-78"/>
                <a:cs typeface="Sanskrit 2003" pitchFamily="2" charset="-78"/>
              </a:rPr>
              <a:t>Thank you</a:t>
            </a:r>
            <a:endParaRPr lang="en-US" dirty="0">
              <a:latin typeface="Sanskrit 2003" pitchFamily="2" charset="-78"/>
              <a:cs typeface="Sanskrit 2003" pitchFamily="2" charset="-78"/>
            </a:endParaRPr>
          </a:p>
        </p:txBody>
      </p:sp>
    </p:spTree>
    <p:extLst>
      <p:ext uri="{BB962C8B-B14F-4D97-AF65-F5344CB8AC3E}">
        <p14:creationId xmlns:p14="http://schemas.microsoft.com/office/powerpoint/2010/main" val="23414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p:spPr>
        <p:txBody>
          <a:bodyPr/>
          <a:lstStyle/>
          <a:p>
            <a:r>
              <a:rPr lang="en-US" dirty="0" smtClean="0"/>
              <a:t>Freedom and Parricide</a:t>
            </a:r>
            <a:endParaRPr lang="en-US" dirty="0"/>
          </a:p>
        </p:txBody>
      </p:sp>
      <p:sp>
        <p:nvSpPr>
          <p:cNvPr id="3" name="Subtitle 2"/>
          <p:cNvSpPr>
            <a:spLocks noGrp="1"/>
          </p:cNvSpPr>
          <p:nvPr>
            <p:ph type="subTitle" idx="1"/>
          </p:nvPr>
        </p:nvSpPr>
        <p:spPr/>
        <p:txBody>
          <a:bodyPr/>
          <a:lstStyle/>
          <a:p>
            <a:r>
              <a:rPr lang="en-US" dirty="0" smtClean="0"/>
              <a:t>1947-50</a:t>
            </a:r>
            <a:endParaRPr lang="en-US" dirty="0"/>
          </a:p>
        </p:txBody>
      </p:sp>
    </p:spTree>
    <p:extLst>
      <p:ext uri="{BB962C8B-B14F-4D97-AF65-F5344CB8AC3E}">
        <p14:creationId xmlns:p14="http://schemas.microsoft.com/office/powerpoint/2010/main" val="12201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370585"/>
            <a:ext cx="4572000" cy="3877815"/>
          </a:xfrm>
        </p:spPr>
        <p:txBody>
          <a:bodyPr/>
          <a:lstStyle/>
          <a:p>
            <a:r>
              <a:rPr lang="en-US" dirty="0" err="1" smtClean="0"/>
              <a:t>Purna</a:t>
            </a:r>
            <a:r>
              <a:rPr lang="en-US" dirty="0" smtClean="0"/>
              <a:t> </a:t>
            </a:r>
            <a:r>
              <a:rPr lang="en-US" dirty="0" err="1" smtClean="0"/>
              <a:t>Swaraj</a:t>
            </a:r>
            <a:r>
              <a:rPr lang="en-US" dirty="0" smtClean="0"/>
              <a:t> Declaration on Jan 26, 1930.</a:t>
            </a:r>
          </a:p>
          <a:p>
            <a:endParaRPr lang="en-US" dirty="0" smtClean="0"/>
          </a:p>
          <a:p>
            <a:r>
              <a:rPr lang="en-US" dirty="0" smtClean="0"/>
              <a:t>Second Anniversary of Japanese surrender.</a:t>
            </a:r>
          </a:p>
          <a:p>
            <a:endParaRPr lang="en-US" dirty="0"/>
          </a:p>
          <a:p>
            <a:r>
              <a:rPr lang="en-US" dirty="0" smtClean="0"/>
              <a:t>Chosen by Lord Mountbatten</a:t>
            </a:r>
          </a:p>
          <a:p>
            <a:endParaRPr lang="en-US" dirty="0"/>
          </a:p>
        </p:txBody>
      </p:sp>
      <p:sp>
        <p:nvSpPr>
          <p:cNvPr id="3" name="Title 2"/>
          <p:cNvSpPr>
            <a:spLocks noGrp="1"/>
          </p:cNvSpPr>
          <p:nvPr>
            <p:ph type="title"/>
          </p:nvPr>
        </p:nvSpPr>
        <p:spPr/>
        <p:txBody>
          <a:bodyPr/>
          <a:lstStyle/>
          <a:p>
            <a:r>
              <a:rPr lang="en-US" dirty="0" smtClean="0"/>
              <a:t>India: Aug 15, 1947</a:t>
            </a:r>
            <a:endParaRPr lang="en-US" dirty="0"/>
          </a:p>
        </p:txBody>
      </p:sp>
      <p:pic>
        <p:nvPicPr>
          <p:cNvPr id="2050" name="Picture 2" descr="http://www.amazingindia.net/wp-content/uploads/2010/03/the-proud-indian-flag-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2526" y="2514600"/>
            <a:ext cx="334427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8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Started at 11pm on Aug 14.</a:t>
            </a:r>
          </a:p>
          <a:p>
            <a:endParaRPr lang="en-US" dirty="0"/>
          </a:p>
          <a:p>
            <a:r>
              <a:rPr lang="en-US" dirty="0" smtClean="0"/>
              <a:t>Three speakers</a:t>
            </a:r>
          </a:p>
          <a:p>
            <a:pPr lvl="1"/>
            <a:r>
              <a:rPr lang="en-US" dirty="0" err="1" smtClean="0"/>
              <a:t>Chaudhury</a:t>
            </a:r>
            <a:r>
              <a:rPr lang="en-US" dirty="0" smtClean="0"/>
              <a:t> </a:t>
            </a:r>
            <a:r>
              <a:rPr lang="en-US" dirty="0" err="1" smtClean="0"/>
              <a:t>Khaliquzzaman</a:t>
            </a:r>
            <a:endParaRPr lang="en-US" dirty="0" smtClean="0"/>
          </a:p>
          <a:p>
            <a:pPr lvl="1"/>
            <a:r>
              <a:rPr lang="en-US" dirty="0" smtClean="0"/>
              <a:t>Dr. S. </a:t>
            </a:r>
            <a:r>
              <a:rPr lang="en-US" dirty="0" err="1" smtClean="0"/>
              <a:t>Radhakrishnan</a:t>
            </a:r>
            <a:endParaRPr lang="en-US" dirty="0" smtClean="0"/>
          </a:p>
          <a:p>
            <a:pPr lvl="1"/>
            <a:r>
              <a:rPr lang="en-US" dirty="0" smtClean="0"/>
              <a:t>Pt. Jawaharlal Nehru</a:t>
            </a:r>
            <a:endParaRPr lang="en-US" dirty="0"/>
          </a:p>
        </p:txBody>
      </p:sp>
      <p:sp>
        <p:nvSpPr>
          <p:cNvPr id="3" name="Title 2"/>
          <p:cNvSpPr>
            <a:spLocks noGrp="1"/>
          </p:cNvSpPr>
          <p:nvPr>
            <p:ph type="title"/>
          </p:nvPr>
        </p:nvSpPr>
        <p:spPr/>
        <p:txBody>
          <a:bodyPr/>
          <a:lstStyle/>
          <a:p>
            <a:r>
              <a:rPr lang="en-US" dirty="0" smtClean="0"/>
              <a:t>The Ceremony</a:t>
            </a:r>
            <a:endParaRPr lang="en-US" dirty="0"/>
          </a:p>
        </p:txBody>
      </p:sp>
      <p:pic>
        <p:nvPicPr>
          <p:cNvPr id="3074" name="Picture 2" descr="http://3.bp.blogspot.com/_D4u_J9rnOHs/TGex4SVY-iI/AAAAAAAAAC8/geRLbEKEQng/s1600/Midnight+Spee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286000"/>
            <a:ext cx="3505200" cy="267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8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177553" cy="3877815"/>
          </a:xfrm>
        </p:spPr>
        <p:txBody>
          <a:bodyPr/>
          <a:lstStyle/>
          <a:p>
            <a:r>
              <a:rPr lang="en-US" dirty="0" smtClean="0"/>
              <a:t>Allow Lord Mountbatten to attend both ceremonies</a:t>
            </a:r>
          </a:p>
          <a:p>
            <a:endParaRPr lang="en-US" dirty="0"/>
          </a:p>
          <a:p>
            <a:r>
              <a:rPr lang="en-US" dirty="0" smtClean="0"/>
              <a:t>To show, Pakistan did not secede from India.</a:t>
            </a:r>
            <a:endParaRPr lang="en-US" dirty="0"/>
          </a:p>
        </p:txBody>
      </p:sp>
      <p:sp>
        <p:nvSpPr>
          <p:cNvPr id="3" name="Title 2"/>
          <p:cNvSpPr>
            <a:spLocks noGrp="1"/>
          </p:cNvSpPr>
          <p:nvPr>
            <p:ph type="title"/>
          </p:nvPr>
        </p:nvSpPr>
        <p:spPr/>
        <p:txBody>
          <a:bodyPr/>
          <a:lstStyle/>
          <a:p>
            <a:r>
              <a:rPr lang="en-US" dirty="0" smtClean="0"/>
              <a:t>Pakistan: Aug 14, 1947</a:t>
            </a:r>
            <a:endParaRPr lang="en-US" dirty="0"/>
          </a:p>
        </p:txBody>
      </p:sp>
      <p:pic>
        <p:nvPicPr>
          <p:cNvPr id="4098" name="Picture 2" descr="http://pakistan786.tripod.com/images/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514600"/>
            <a:ext cx="2447925" cy="1626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1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2145</TotalTime>
  <Words>7271</Words>
  <Application>Microsoft Office PowerPoint</Application>
  <PresentationFormat>On-screen Show (4:3)</PresentationFormat>
  <Paragraphs>403</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Hardcover</vt:lpstr>
      <vt:lpstr>Hindu YUVA</vt:lpstr>
      <vt:lpstr>Speaker Profile</vt:lpstr>
      <vt:lpstr>INDIA</vt:lpstr>
      <vt:lpstr>Outline</vt:lpstr>
      <vt:lpstr>Motivation</vt:lpstr>
      <vt:lpstr>Freedom and Parricide</vt:lpstr>
      <vt:lpstr>India: Aug 15, 1947</vt:lpstr>
      <vt:lpstr>The Ceremony</vt:lpstr>
      <vt:lpstr>Pakistan: Aug 14, 1947</vt:lpstr>
      <vt:lpstr>What led to partition?</vt:lpstr>
      <vt:lpstr>The Early Cracks</vt:lpstr>
      <vt:lpstr>Rise of Muslim League</vt:lpstr>
      <vt:lpstr>Cripps Commission (1946)</vt:lpstr>
      <vt:lpstr>The Elections (1946)</vt:lpstr>
      <vt:lpstr>What led to partition?</vt:lpstr>
      <vt:lpstr>The Massacre</vt:lpstr>
      <vt:lpstr>Could this have been prevented?</vt:lpstr>
      <vt:lpstr>Aftermath (1947-49)</vt:lpstr>
      <vt:lpstr>PowerPoint Presentation</vt:lpstr>
      <vt:lpstr>North-West India</vt:lpstr>
      <vt:lpstr>Eastern India</vt:lpstr>
      <vt:lpstr>The rise of communism (1948-50)</vt:lpstr>
      <vt:lpstr>PowerPoint Presentation</vt:lpstr>
      <vt:lpstr>West India was different</vt:lpstr>
      <vt:lpstr>Gathering the Pieces</vt:lpstr>
      <vt:lpstr>PowerPoint Presentation</vt:lpstr>
      <vt:lpstr>The Problem</vt:lpstr>
      <vt:lpstr>The Convincing</vt:lpstr>
      <vt:lpstr>Three Troublemakers</vt:lpstr>
      <vt:lpstr>Junagadh</vt:lpstr>
      <vt:lpstr>Hyderabad</vt:lpstr>
      <vt:lpstr>Hyderabad</vt:lpstr>
      <vt:lpstr>Jammu and Kashmir</vt:lpstr>
      <vt:lpstr>Key People</vt:lpstr>
      <vt:lpstr>Prevailing situation</vt:lpstr>
      <vt:lpstr>The Tribal Invasion</vt:lpstr>
      <vt:lpstr>The Tribal Invasion</vt:lpstr>
      <vt:lpstr>How things unfolded</vt:lpstr>
      <vt:lpstr>The Tribal Invasion</vt:lpstr>
      <vt:lpstr>Jammu and Kashmir</vt:lpstr>
      <vt:lpstr>The Constitution</vt:lpstr>
      <vt:lpstr>The Team</vt:lpstr>
      <vt:lpstr>Some key members</vt:lpstr>
      <vt:lpstr>The National Flag</vt:lpstr>
      <vt:lpstr>Basic Outline</vt:lpstr>
      <vt:lpstr>Rights of the States</vt:lpstr>
      <vt:lpstr>Minority Rights</vt:lpstr>
      <vt:lpstr>Minority Rights</vt:lpstr>
      <vt:lpstr>Minority Rights</vt:lpstr>
      <vt:lpstr>The Language(s)?</vt:lpstr>
      <vt:lpstr>The Language(s)?</vt:lpstr>
      <vt:lpstr>Final Constitution Drafted</vt:lpstr>
      <vt:lpstr>The Republic of India January 26, 1950</vt:lpstr>
      <vt:lpstr>Conclusion</vt:lpstr>
      <vt:lpstr>PowerPoint Presentation</vt:lpstr>
      <vt:lpstr>What unites India?</vt:lpstr>
      <vt:lpstr>References</vt:lpstr>
      <vt:lpstr>Thank you</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dc:title>
  <dc:creator>cse</dc:creator>
  <cp:lastModifiedBy>cse</cp:lastModifiedBy>
  <cp:revision>200</cp:revision>
  <dcterms:created xsi:type="dcterms:W3CDTF">2011-02-26T02:16:42Z</dcterms:created>
  <dcterms:modified xsi:type="dcterms:W3CDTF">2011-03-11T21:05:29Z</dcterms:modified>
</cp:coreProperties>
</file>